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75" r:id="rId1"/>
  </p:sldMasterIdLst>
  <p:notesMasterIdLst>
    <p:notesMasterId r:id="rId22"/>
  </p:notesMasterIdLst>
  <p:sldIdLst>
    <p:sldId id="771" r:id="rId2"/>
    <p:sldId id="777" r:id="rId3"/>
    <p:sldId id="818" r:id="rId4"/>
    <p:sldId id="814" r:id="rId5"/>
    <p:sldId id="819" r:id="rId6"/>
    <p:sldId id="815" r:id="rId7"/>
    <p:sldId id="822" r:id="rId8"/>
    <p:sldId id="824" r:id="rId9"/>
    <p:sldId id="816" r:id="rId10"/>
    <p:sldId id="820" r:id="rId11"/>
    <p:sldId id="823" r:id="rId12"/>
    <p:sldId id="825" r:id="rId13"/>
    <p:sldId id="826" r:id="rId14"/>
    <p:sldId id="827" r:id="rId15"/>
    <p:sldId id="828" r:id="rId16"/>
    <p:sldId id="830" r:id="rId17"/>
    <p:sldId id="829" r:id="rId18"/>
    <p:sldId id="832" r:id="rId19"/>
    <p:sldId id="831" r:id="rId20"/>
    <p:sldId id="835" r:id="rId21"/>
  </p:sldIdLst>
  <p:sldSz cx="9144000" cy="6858000" type="screen4x3"/>
  <p:notesSz cx="6797675" cy="992663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A6C26CF0-C774-214A-B0ED-B501A9743274}" name="Marko Grgić" initials="MG" userId="Marko Grgić" providerId="None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FFCC"/>
    <a:srgbClr val="FF9999"/>
    <a:srgbClr val="008000"/>
    <a:srgbClr val="DCE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505E3EF-67EA-436B-97B2-0124C06EBD24}" styleName="Medium Style 4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929F9F4-4A8F-4326-A1B4-22849713DDAB}" styleName="Dark Style 1 - Accent 4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wholeTbl>
    <a:band1H>
      <a:tcStyle>
        <a:tcBdr/>
        <a:fill>
          <a:solidFill>
            <a:schemeClr val="accent4">
              <a:shade val="60000"/>
            </a:schemeClr>
          </a:solidFill>
        </a:fill>
      </a:tcStyle>
    </a:band1H>
    <a:band1V>
      <a:tcStyle>
        <a:tcBdr/>
        <a:fill>
          <a:solidFill>
            <a:schemeClr val="accent4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4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4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4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E8034E78-7F5D-4C2E-B375-FC64B27BC917}" styleName="Dark Style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61" autoAdjust="0"/>
    <p:restoredTop sz="87513" autoAdjust="0"/>
  </p:normalViewPr>
  <p:slideViewPr>
    <p:cSldViewPr>
      <p:cViewPr>
        <p:scale>
          <a:sx n="125" d="100"/>
          <a:sy n="125" d="100"/>
        </p:scale>
        <p:origin x="2052" y="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256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microsoft.com/office/2018/10/relationships/authors" Target="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1FB6C8C-0B59-4080-AB04-30A80176322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F051CD9F-2457-4897-AC96-0671A6F809F6}">
      <dgm:prSet custT="1"/>
      <dgm:spPr/>
      <dgm:t>
        <a:bodyPr/>
        <a:lstStyle/>
        <a:p>
          <a:r>
            <a:rPr lang="hr-HR" sz="1600" b="1" noProof="0" dirty="0"/>
            <a:t>Studijska i projektna dokumentacije </a:t>
          </a:r>
          <a:r>
            <a:rPr lang="hr-HR" sz="1600" noProof="0" dirty="0"/>
            <a:t>(2022. – 2025.g.)</a:t>
          </a:r>
        </a:p>
      </dgm:t>
    </dgm:pt>
    <dgm:pt modelId="{7F5142C6-89CA-4B46-B973-595B5F813633}" type="parTrans" cxnId="{2A3DCF59-5EF9-4BB9-8DFE-601CE7987196}">
      <dgm:prSet/>
      <dgm:spPr/>
      <dgm:t>
        <a:bodyPr/>
        <a:lstStyle/>
        <a:p>
          <a:endParaRPr lang="en-US"/>
        </a:p>
      </dgm:t>
    </dgm:pt>
    <dgm:pt modelId="{D408426E-C2A8-41F6-9AF6-EE6216B4152D}" type="sibTrans" cxnId="{2A3DCF59-5EF9-4BB9-8DFE-601CE7987196}">
      <dgm:prSet/>
      <dgm:spPr/>
      <dgm:t>
        <a:bodyPr/>
        <a:lstStyle/>
        <a:p>
          <a:endParaRPr lang="en-US"/>
        </a:p>
      </dgm:t>
    </dgm:pt>
    <dgm:pt modelId="{CD2036C6-FA2F-4734-968B-8E771173B98E}">
      <dgm:prSet custT="1"/>
      <dgm:spPr/>
      <dgm:t>
        <a:bodyPr/>
        <a:lstStyle/>
        <a:p>
          <a:r>
            <a:rPr lang="hr-HR" sz="1600" b="1" noProof="0" dirty="0" err="1"/>
            <a:t>Okviran</a:t>
          </a:r>
          <a:r>
            <a:rPr lang="hr-HR" sz="1600" b="1" noProof="0" dirty="0"/>
            <a:t> vremenski plan Projekta:</a:t>
          </a:r>
          <a:endParaRPr lang="hr-HR" sz="1600" noProof="0" dirty="0"/>
        </a:p>
      </dgm:t>
    </dgm:pt>
    <dgm:pt modelId="{A99F5B8B-1DBB-4DB6-9594-E64F63CD39AE}" type="parTrans" cxnId="{957AEBAF-BD54-4E43-B174-4F043F32564C}">
      <dgm:prSet/>
      <dgm:spPr/>
      <dgm:t>
        <a:bodyPr/>
        <a:lstStyle/>
        <a:p>
          <a:endParaRPr lang="en-US"/>
        </a:p>
      </dgm:t>
    </dgm:pt>
    <dgm:pt modelId="{0185BB89-B839-4F21-9E7A-9C075343638C}" type="sibTrans" cxnId="{957AEBAF-BD54-4E43-B174-4F043F32564C}">
      <dgm:prSet/>
      <dgm:spPr/>
      <dgm:t>
        <a:bodyPr/>
        <a:lstStyle/>
        <a:p>
          <a:endParaRPr lang="en-US"/>
        </a:p>
      </dgm:t>
    </dgm:pt>
    <dgm:pt modelId="{B8B92B7E-E72B-4134-9249-A9D0AC3B1476}">
      <dgm:prSet custT="1"/>
      <dgm:spPr/>
      <dgm:t>
        <a:bodyPr/>
        <a:lstStyle/>
        <a:p>
          <a:r>
            <a:rPr lang="hr-HR" sz="1600" b="1" noProof="0" dirty="0"/>
            <a:t>Postupci nabave - u okvirnom trajanju 6 mjeseci </a:t>
          </a:r>
          <a:r>
            <a:rPr lang="hr-HR" sz="1600" noProof="0" dirty="0"/>
            <a:t>(predviđeno 4 postupka JN)</a:t>
          </a:r>
        </a:p>
      </dgm:t>
    </dgm:pt>
    <dgm:pt modelId="{A7518A75-A959-4071-9BD8-320815FA0053}" type="parTrans" cxnId="{68BF3D8B-87F7-44C7-A62D-6EB28B266599}">
      <dgm:prSet/>
      <dgm:spPr/>
      <dgm:t>
        <a:bodyPr/>
        <a:lstStyle/>
        <a:p>
          <a:endParaRPr lang="en-US"/>
        </a:p>
      </dgm:t>
    </dgm:pt>
    <dgm:pt modelId="{4F9F7590-6F89-4CF7-B94E-08358B216B5C}" type="sibTrans" cxnId="{68BF3D8B-87F7-44C7-A62D-6EB28B266599}">
      <dgm:prSet/>
      <dgm:spPr/>
      <dgm:t>
        <a:bodyPr/>
        <a:lstStyle/>
        <a:p>
          <a:endParaRPr lang="en-US"/>
        </a:p>
      </dgm:t>
    </dgm:pt>
    <dgm:pt modelId="{98803E73-F75A-4F8A-98E7-5F208EBE8762}">
      <dgm:prSet custT="1"/>
      <dgm:spPr/>
      <dgm:t>
        <a:bodyPr/>
        <a:lstStyle/>
        <a:p>
          <a:r>
            <a:rPr lang="hr-HR" sz="1600" b="1" noProof="0" dirty="0"/>
            <a:t>Realizacija projekta: 30 mjeseci</a:t>
          </a:r>
          <a:endParaRPr lang="hr-HR" sz="1600" noProof="0" dirty="0"/>
        </a:p>
      </dgm:t>
    </dgm:pt>
    <dgm:pt modelId="{E5B3A623-98EC-4782-B07D-530A160E64EF}" type="parTrans" cxnId="{053F0E6C-E661-48A6-8A18-32BF00389F40}">
      <dgm:prSet/>
      <dgm:spPr/>
      <dgm:t>
        <a:bodyPr/>
        <a:lstStyle/>
        <a:p>
          <a:endParaRPr lang="en-US"/>
        </a:p>
      </dgm:t>
    </dgm:pt>
    <dgm:pt modelId="{62E5994D-F9BF-45D9-9252-492F8BB3C2CD}" type="sibTrans" cxnId="{053F0E6C-E661-48A6-8A18-32BF00389F40}">
      <dgm:prSet/>
      <dgm:spPr/>
      <dgm:t>
        <a:bodyPr/>
        <a:lstStyle/>
        <a:p>
          <a:endParaRPr lang="en-US"/>
        </a:p>
      </dgm:t>
    </dgm:pt>
    <dgm:pt modelId="{4510B392-D0E2-4630-92B5-9F1D71137B9C}" type="pres">
      <dgm:prSet presAssocID="{31FB6C8C-0B59-4080-AB04-30A801763223}" presName="linear" presStyleCnt="0">
        <dgm:presLayoutVars>
          <dgm:animLvl val="lvl"/>
          <dgm:resizeHandles val="exact"/>
        </dgm:presLayoutVars>
      </dgm:prSet>
      <dgm:spPr/>
    </dgm:pt>
    <dgm:pt modelId="{F7CE45DB-8710-4261-9E46-DE903659C1A4}" type="pres">
      <dgm:prSet presAssocID="{F051CD9F-2457-4897-AC96-0671A6F809F6}" presName="parentText" presStyleLbl="node1" presStyleIdx="0" presStyleCnt="2" custScaleY="49429" custLinFactY="-873" custLinFactNeighborY="-100000">
        <dgm:presLayoutVars>
          <dgm:chMax val="0"/>
          <dgm:bulletEnabled val="1"/>
        </dgm:presLayoutVars>
      </dgm:prSet>
      <dgm:spPr/>
    </dgm:pt>
    <dgm:pt modelId="{1854B3F8-2DAA-4B2D-9051-F10AF2762A3F}" type="pres">
      <dgm:prSet presAssocID="{D408426E-C2A8-41F6-9AF6-EE6216B4152D}" presName="spacer" presStyleCnt="0"/>
      <dgm:spPr/>
    </dgm:pt>
    <dgm:pt modelId="{0333827E-AA6C-4E0A-9C50-31A2A5951AF8}" type="pres">
      <dgm:prSet presAssocID="{CD2036C6-FA2F-4734-968B-8E771173B98E}" presName="parentText" presStyleLbl="node1" presStyleIdx="1" presStyleCnt="2" custScaleY="38260">
        <dgm:presLayoutVars>
          <dgm:chMax val="0"/>
          <dgm:bulletEnabled val="1"/>
        </dgm:presLayoutVars>
      </dgm:prSet>
      <dgm:spPr/>
    </dgm:pt>
    <dgm:pt modelId="{18AE8CE6-4971-4C9D-AB0A-F42FDDB55DB6}" type="pres">
      <dgm:prSet presAssocID="{CD2036C6-FA2F-4734-968B-8E771173B98E}" presName="childText" presStyleLbl="revTx" presStyleIdx="0" presStyleCnt="1" custScaleY="70560">
        <dgm:presLayoutVars>
          <dgm:bulletEnabled val="1"/>
        </dgm:presLayoutVars>
      </dgm:prSet>
      <dgm:spPr/>
    </dgm:pt>
  </dgm:ptLst>
  <dgm:cxnLst>
    <dgm:cxn modelId="{053F0E6C-E661-48A6-8A18-32BF00389F40}" srcId="{CD2036C6-FA2F-4734-968B-8E771173B98E}" destId="{98803E73-F75A-4F8A-98E7-5F208EBE8762}" srcOrd="1" destOrd="0" parTransId="{E5B3A623-98EC-4782-B07D-530A160E64EF}" sibTransId="{62E5994D-F9BF-45D9-9252-492F8BB3C2CD}"/>
    <dgm:cxn modelId="{CE39344E-24EC-4580-8290-6292F303B42D}" type="presOf" srcId="{B8B92B7E-E72B-4134-9249-A9D0AC3B1476}" destId="{18AE8CE6-4971-4C9D-AB0A-F42FDDB55DB6}" srcOrd="0" destOrd="0" presId="urn:microsoft.com/office/officeart/2005/8/layout/vList2"/>
    <dgm:cxn modelId="{2A3DCF59-5EF9-4BB9-8DFE-601CE7987196}" srcId="{31FB6C8C-0B59-4080-AB04-30A801763223}" destId="{F051CD9F-2457-4897-AC96-0671A6F809F6}" srcOrd="0" destOrd="0" parTransId="{7F5142C6-89CA-4B46-B973-595B5F813633}" sibTransId="{D408426E-C2A8-41F6-9AF6-EE6216B4152D}"/>
    <dgm:cxn modelId="{68BF3D8B-87F7-44C7-A62D-6EB28B266599}" srcId="{CD2036C6-FA2F-4734-968B-8E771173B98E}" destId="{B8B92B7E-E72B-4134-9249-A9D0AC3B1476}" srcOrd="0" destOrd="0" parTransId="{A7518A75-A959-4071-9BD8-320815FA0053}" sibTransId="{4F9F7590-6F89-4CF7-B94E-08358B216B5C}"/>
    <dgm:cxn modelId="{4143849D-C1DB-4B25-8175-0F8F1765A320}" type="presOf" srcId="{31FB6C8C-0B59-4080-AB04-30A801763223}" destId="{4510B392-D0E2-4630-92B5-9F1D71137B9C}" srcOrd="0" destOrd="0" presId="urn:microsoft.com/office/officeart/2005/8/layout/vList2"/>
    <dgm:cxn modelId="{D7A0629F-AFC6-4D0D-95D8-E14ED3A70259}" type="presOf" srcId="{F051CD9F-2457-4897-AC96-0671A6F809F6}" destId="{F7CE45DB-8710-4261-9E46-DE903659C1A4}" srcOrd="0" destOrd="0" presId="urn:microsoft.com/office/officeart/2005/8/layout/vList2"/>
    <dgm:cxn modelId="{51A1FFAE-CC7B-4A06-831B-921A8F66C8EE}" type="presOf" srcId="{CD2036C6-FA2F-4734-968B-8E771173B98E}" destId="{0333827E-AA6C-4E0A-9C50-31A2A5951AF8}" srcOrd="0" destOrd="0" presId="urn:microsoft.com/office/officeart/2005/8/layout/vList2"/>
    <dgm:cxn modelId="{957AEBAF-BD54-4E43-B174-4F043F32564C}" srcId="{31FB6C8C-0B59-4080-AB04-30A801763223}" destId="{CD2036C6-FA2F-4734-968B-8E771173B98E}" srcOrd="1" destOrd="0" parTransId="{A99F5B8B-1DBB-4DB6-9594-E64F63CD39AE}" sibTransId="{0185BB89-B839-4F21-9E7A-9C075343638C}"/>
    <dgm:cxn modelId="{544E9BC3-D1A5-4AF0-925B-DBD48386CA9D}" type="presOf" srcId="{98803E73-F75A-4F8A-98E7-5F208EBE8762}" destId="{18AE8CE6-4971-4C9D-AB0A-F42FDDB55DB6}" srcOrd="0" destOrd="1" presId="urn:microsoft.com/office/officeart/2005/8/layout/vList2"/>
    <dgm:cxn modelId="{7162727C-4F44-42F7-AE61-85ABC8D464F8}" type="presParOf" srcId="{4510B392-D0E2-4630-92B5-9F1D71137B9C}" destId="{F7CE45DB-8710-4261-9E46-DE903659C1A4}" srcOrd="0" destOrd="0" presId="urn:microsoft.com/office/officeart/2005/8/layout/vList2"/>
    <dgm:cxn modelId="{82808226-3099-43A8-9036-411CF672C357}" type="presParOf" srcId="{4510B392-D0E2-4630-92B5-9F1D71137B9C}" destId="{1854B3F8-2DAA-4B2D-9051-F10AF2762A3F}" srcOrd="1" destOrd="0" presId="urn:microsoft.com/office/officeart/2005/8/layout/vList2"/>
    <dgm:cxn modelId="{388069E0-742E-4066-BD34-E32BA8165576}" type="presParOf" srcId="{4510B392-D0E2-4630-92B5-9F1D71137B9C}" destId="{0333827E-AA6C-4E0A-9C50-31A2A5951AF8}" srcOrd="2" destOrd="0" presId="urn:microsoft.com/office/officeart/2005/8/layout/vList2"/>
    <dgm:cxn modelId="{46927100-2F88-4C16-A3C5-7B6159A166D8}" type="presParOf" srcId="{4510B392-D0E2-4630-92B5-9F1D71137B9C}" destId="{18AE8CE6-4971-4C9D-AB0A-F42FDDB55DB6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CE45DB-8710-4261-9E46-DE903659C1A4}">
      <dsp:nvSpPr>
        <dsp:cNvPr id="0" name=""/>
        <dsp:cNvSpPr/>
      </dsp:nvSpPr>
      <dsp:spPr>
        <a:xfrm>
          <a:off x="0" y="0"/>
          <a:ext cx="7056605" cy="58294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noProof="0" dirty="0"/>
            <a:t>Studijska i projektna dokumentacije </a:t>
          </a:r>
          <a:r>
            <a:rPr lang="hr-HR" sz="1600" kern="1200" noProof="0" dirty="0"/>
            <a:t>(2022. – 2025.g.)</a:t>
          </a:r>
        </a:p>
      </dsp:txBody>
      <dsp:txXfrm>
        <a:off x="28457" y="28457"/>
        <a:ext cx="6999691" cy="526031"/>
      </dsp:txXfrm>
    </dsp:sp>
    <dsp:sp modelId="{0333827E-AA6C-4E0A-9C50-31A2A5951AF8}">
      <dsp:nvSpPr>
        <dsp:cNvPr id="0" name=""/>
        <dsp:cNvSpPr/>
      </dsp:nvSpPr>
      <dsp:spPr>
        <a:xfrm>
          <a:off x="0" y="772478"/>
          <a:ext cx="7056605" cy="45122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b="1" kern="1200" noProof="0" dirty="0" err="1"/>
            <a:t>Okviran</a:t>
          </a:r>
          <a:r>
            <a:rPr lang="hr-HR" sz="1600" b="1" kern="1200" noProof="0" dirty="0"/>
            <a:t> vremenski plan Projekta:</a:t>
          </a:r>
          <a:endParaRPr lang="hr-HR" sz="1600" kern="1200" noProof="0" dirty="0"/>
        </a:p>
      </dsp:txBody>
      <dsp:txXfrm>
        <a:off x="22027" y="794505"/>
        <a:ext cx="7012551" cy="407169"/>
      </dsp:txXfrm>
    </dsp:sp>
    <dsp:sp modelId="{18AE8CE6-4971-4C9D-AB0A-F42FDDB55DB6}">
      <dsp:nvSpPr>
        <dsp:cNvPr id="0" name=""/>
        <dsp:cNvSpPr/>
      </dsp:nvSpPr>
      <dsp:spPr>
        <a:xfrm>
          <a:off x="0" y="1223701"/>
          <a:ext cx="7056605" cy="73613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4047" tIns="20320" rIns="113792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600" b="1" kern="1200" noProof="0" dirty="0"/>
            <a:t>Postupci nabave - u okvirnom trajanju 6 mjeseci </a:t>
          </a:r>
          <a:r>
            <a:rPr lang="hr-HR" sz="1600" kern="1200" noProof="0" dirty="0"/>
            <a:t>(predviđeno 4 postupka JN)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600" b="1" kern="1200" noProof="0" dirty="0"/>
            <a:t>Realizacija projekta: 30 mjeseci</a:t>
          </a:r>
          <a:endParaRPr lang="hr-HR" sz="1600" kern="1200" noProof="0" dirty="0"/>
        </a:p>
      </dsp:txBody>
      <dsp:txXfrm>
        <a:off x="0" y="1223701"/>
        <a:ext cx="7056605" cy="73613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BA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3E65426-0D46-4F38-A99A-FB7EB2FA0150}" type="datetimeFigureOut">
              <a:rPr lang="hr-BA" smtClean="0"/>
              <a:t>8. 12. 2025.</a:t>
            </a:fld>
            <a:endParaRPr lang="hr-BA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BA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hr-B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B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CCD479-525D-4C22-B67F-BAEA0D12B3C4}" type="slidenum">
              <a:rPr lang="hr-BA" smtClean="0"/>
              <a:t>‹#›</a:t>
            </a:fld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36535647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0812032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2F9B82-F22B-7F0D-3B87-46489937CB9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BD1D70-EC76-B36E-E545-0F098E34DB8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D839077-BFAA-25D4-1DD9-15C10FECE7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6472F7B-EA44-BCDB-1E2B-B6EB54DF84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8513854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892A89-279F-AB63-AF49-454662EEA58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69EFF4AA-11A8-7EE0-EFBE-7077C920E79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5BA244E-D96C-6A5D-9DF4-76B356796B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5982A90-0891-F965-F15D-48F27BAD96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810597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5656DC-043F-8E6C-D122-383931F4C2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3749023-2E8D-34ED-8CBC-89EC4D9071B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4D2A697-8C62-6B3E-7071-03302421997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0185F9C-A5B8-CCD7-3071-806BD2FB72D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11147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ACEC4CB-B12B-24E8-3E8D-6BCE7A76E9A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17FFD633-22B4-2C3E-6D63-09BFC184ADFA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E52D097-8388-06D3-D205-A360E07119B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41BB81B-01D6-B8A2-4716-762383D5352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20467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4D628FE-1AF7-0F32-A7C2-B7740427B1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9A6981B-64AE-796B-1CEA-E7B6A3B28F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A0792F0-CF7F-63AA-8D42-58C4FBAC8E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21FF2F3-C6E2-ACBD-FB44-A38C73BCB7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26287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97E1CE-1703-0FDB-61DA-797D7B83095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37E53A8-DF90-1900-A2C0-334248F6E4B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56289D8-A878-E875-EDE2-C93F9B1149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04930E5-2D56-B66F-E2FF-ED6E38F9870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47160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E5DC5DE-DBA8-2490-07A6-2AD7ABF699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EAA9CC-85F2-AD10-4696-6774250F29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CB7A3DC-FA53-A651-8BEC-8F8A1569C6F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5B5A9FB-879F-3831-56E3-F8D58B5D622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9879127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CB7C4FC-FBA7-C939-0266-341AA17429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474E03B-363C-1C88-ED73-B7A32919128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51BEA18-AF79-B819-FB13-07255F36A7D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3D0C787-2B7F-9120-3851-BBC7A58CB50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09064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1600047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E985D3-48CF-2B4A-F042-6D729CDD167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D4ACF55-3C1C-1A61-A619-2607477C67A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F45B4AE3-61A0-5943-F809-7ABB5D7C2FF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8C8D9C-7BB9-15F2-5FA6-AB8C74CCEF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40645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ADN 2021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1367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B7DF08A-BABE-51FE-53DC-DCBE6B66822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C1F92C1-6CE7-30E8-8B07-2FD6044ED58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3FB82728-BBBD-DA5C-611F-82677A91F32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r-HR" dirty="0"/>
              <a:t>Analiza potreba: više pristajanja dnevno za dizel/biodizel; 1 tjedno za bioplin; 1 mjesečno za vodik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ED346D-47F4-D001-F51D-F19AA43ACC0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14987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CD479-525D-4C22-B67F-BAEA0D12B3C4}" type="slidenum">
              <a:rPr lang="hr-BA" smtClean="0"/>
              <a:t>9</a:t>
            </a:fld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2277713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87CB96A-DC26-34B9-F7FC-8D2F16D0606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9CBCD4-9298-508E-71C0-7189D2395C9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54F4472-FD05-90D2-784B-05700EE599C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9E80C98-B405-A57C-CC06-9C1A54CDE61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1CCD479-525D-4C22-B67F-BAEA0D12B3C4}" type="slidenum">
              <a:rPr lang="hr-BA" smtClean="0"/>
              <a:t>10</a:t>
            </a:fld>
            <a:endParaRPr lang="hr-BA" dirty="0"/>
          </a:p>
        </p:txBody>
      </p:sp>
    </p:spTree>
    <p:extLst>
      <p:ext uri="{BB962C8B-B14F-4D97-AF65-F5344CB8AC3E}">
        <p14:creationId xmlns:p14="http://schemas.microsoft.com/office/powerpoint/2010/main" val="154386139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5A6C68-8909-CE4D-2F5C-5D6A33E44E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3AFDAB6-121F-06B3-F35A-6CB23E56EDB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7688D97-EE19-4C56-B506-50345A592AD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CBE011-46F5-8BFC-4058-F8AFE766CCF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5482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9BA85CD-9AE0-327E-18B0-6B1CB17EAA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3B4D327-526C-8FC6-CC05-449380A95FD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133DDB9F-6A73-AEE4-8556-DAE78C8A3EC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2251AC2-B3C6-6FD6-1C58-814F2F38A8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767942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6BE02D-20C0-F840-AFAC-BEA99C74FDC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itchFamily="34" charset="0"/>
                <a:ea typeface="+mn-ea"/>
                <a:cs typeface="+mn-cs"/>
              </a:rPr>
              <a:pPr marL="0" marR="0" lvl="0" indent="0" algn="r" defTabSz="767942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35263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s +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elplatzhalter 3"/>
          <p:cNvSpPr>
            <a:spLocks noGrp="1"/>
          </p:cNvSpPr>
          <p:nvPr>
            <p:ph type="title" hasCustomPrompt="1"/>
          </p:nvPr>
        </p:nvSpPr>
        <p:spPr>
          <a:xfrm>
            <a:off x="-4761" y="156407"/>
            <a:ext cx="6596948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baseline="0">
                <a:solidFill>
                  <a:srgbClr val="006600"/>
                </a:solidFill>
              </a:defRPr>
            </a:lvl1pPr>
          </a:lstStyle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 hasCustomPrompt="1"/>
          </p:nvPr>
        </p:nvSpPr>
        <p:spPr>
          <a:xfrm>
            <a:off x="296864" y="2264735"/>
            <a:ext cx="8562974" cy="3211032"/>
          </a:xfrm>
        </p:spPr>
        <p:txBody>
          <a:bodyPr wrap="square" lIns="0" tIns="0" rIns="0" bIns="0">
            <a:noAutofit/>
          </a:bodyPr>
          <a:lstStyle>
            <a:lvl1pPr marL="0" indent="0">
              <a:buFontTx/>
              <a:buNone/>
              <a:defRPr sz="2200">
                <a:solidFill>
                  <a:srgbClr val="006600"/>
                </a:solidFill>
              </a:defRPr>
            </a:lvl1pPr>
          </a:lstStyle>
          <a:p>
            <a:pPr lvl="0"/>
            <a:r>
              <a:rPr lang="en-GB" noProof="0" dirty="0"/>
              <a:t>Insert Text</a:t>
            </a:r>
          </a:p>
        </p:txBody>
      </p:sp>
      <p:sp>
        <p:nvSpPr>
          <p:cNvPr id="4" name="Textplatzhalter 2"/>
          <p:cNvSpPr>
            <a:spLocks noGrp="1"/>
          </p:cNvSpPr>
          <p:nvPr>
            <p:ph type="body" sz="quarter" idx="13" hasCustomPrompt="1"/>
          </p:nvPr>
        </p:nvSpPr>
        <p:spPr>
          <a:xfrm>
            <a:off x="296863" y="1335217"/>
            <a:ext cx="8562975" cy="750724"/>
          </a:xfrm>
        </p:spPr>
        <p:txBody>
          <a:bodyPr wrap="square" lIns="0" tIns="0" rIns="0" bIns="0">
            <a:noAutofit/>
          </a:bodyPr>
          <a:lstStyle>
            <a:lvl1pPr marL="0" indent="0">
              <a:lnSpc>
                <a:spcPts val="2500"/>
              </a:lnSpc>
              <a:buFontTx/>
              <a:buNone/>
              <a:defRPr sz="2800"/>
            </a:lvl1pPr>
          </a:lstStyle>
          <a:p>
            <a:pPr lvl="0"/>
            <a:r>
              <a:rPr lang="en-GB" noProof="0"/>
              <a:t>Headlines</a:t>
            </a:r>
          </a:p>
        </p:txBody>
      </p:sp>
    </p:spTree>
    <p:extLst>
      <p:ext uri="{BB962C8B-B14F-4D97-AF65-F5344CB8AC3E}">
        <p14:creationId xmlns:p14="http://schemas.microsoft.com/office/powerpoint/2010/main" val="115302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Gerade Verbindung 3"/>
          <p:cNvCxnSpPr/>
          <p:nvPr userDrawn="1"/>
        </p:nvCxnSpPr>
        <p:spPr>
          <a:xfrm>
            <a:off x="-6889" y="6382282"/>
            <a:ext cx="4578525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Rechteck 1"/>
          <p:cNvSpPr/>
          <p:nvPr userDrawn="1"/>
        </p:nvSpPr>
        <p:spPr>
          <a:xfrm>
            <a:off x="-1" y="1"/>
            <a:ext cx="9143275" cy="1009650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noProof="0" dirty="0"/>
          </a:p>
        </p:txBody>
      </p:sp>
      <p:sp>
        <p:nvSpPr>
          <p:cNvPr id="9" name="Textplatzhalter 2"/>
          <p:cNvSpPr>
            <a:spLocks noGrp="1"/>
          </p:cNvSpPr>
          <p:nvPr>
            <p:ph type="body" idx="1"/>
          </p:nvPr>
        </p:nvSpPr>
        <p:spPr>
          <a:xfrm>
            <a:off x="299805" y="1296613"/>
            <a:ext cx="8064216" cy="4051148"/>
          </a:xfrm>
          <a:prstGeom prst="rect">
            <a:avLst/>
          </a:prstGeom>
        </p:spPr>
        <p:txBody>
          <a:bodyPr vert="horz" lIns="217590" tIns="108794" rIns="217590" bIns="108794" rtlCol="0">
            <a:normAutofit/>
          </a:bodyPr>
          <a:lstStyle/>
          <a:p>
            <a:pPr lvl="0"/>
            <a:r>
              <a:rPr lang="en-GB" noProof="0" dirty="0" err="1"/>
              <a:t>Textmasterformat</a:t>
            </a:r>
            <a:r>
              <a:rPr lang="en-GB" noProof="0" dirty="0"/>
              <a:t> to edit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  <a:p>
            <a:pPr lvl="3"/>
            <a:r>
              <a:rPr lang="en-GB" noProof="0" dirty="0"/>
              <a:t>Fourth level</a:t>
            </a:r>
          </a:p>
          <a:p>
            <a:pPr lvl="4"/>
            <a:r>
              <a:rPr lang="en-GB" noProof="0" dirty="0"/>
              <a:t>Fifth level</a:t>
            </a:r>
          </a:p>
        </p:txBody>
      </p:sp>
      <p:pic>
        <p:nvPicPr>
          <p:cNvPr id="18" name="Picture 3" descr="\\ISTORAGE\-Print\MA27\Report_DOC\gfx.pn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5949" y="5353818"/>
            <a:ext cx="1457325" cy="15073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27"/>
          <p:cNvSpPr txBox="1"/>
          <p:nvPr/>
        </p:nvSpPr>
        <p:spPr>
          <a:xfrm>
            <a:off x="8220448" y="6154602"/>
            <a:ext cx="674149" cy="369296"/>
          </a:xfrm>
          <a:prstGeom prst="rect">
            <a:avLst/>
          </a:prstGeom>
          <a:noFill/>
        </p:spPr>
        <p:txBody>
          <a:bodyPr wrap="none" lIns="182843" tIns="91422" rIns="182843" bIns="91422" rtlCol="0">
            <a:spAutoFit/>
          </a:bodyPr>
          <a:lstStyle/>
          <a:p>
            <a:pPr algn="ctr"/>
            <a:fld id="{260E2A6B-A809-4840-BF14-8648BC0BDF87}" type="slidenum">
              <a:rPr lang="en-GB" sz="1200" b="0" noProof="0" smtClean="0">
                <a:solidFill>
                  <a:schemeClr val="accent1"/>
                </a:solidFill>
                <a:latin typeface="Trebuchet MS" pitchFamily="34" charset="0"/>
                <a:cs typeface="Raleway Light"/>
              </a:rPr>
              <a:pPr algn="ctr"/>
              <a:t>‹#›</a:t>
            </a:fld>
            <a:endParaRPr lang="en-GB" sz="1200" b="0" noProof="0" dirty="0">
              <a:solidFill>
                <a:schemeClr val="accent1"/>
              </a:solidFill>
              <a:latin typeface="Trebuchet MS" pitchFamily="34" charset="0"/>
              <a:cs typeface="Raleway Light"/>
            </a:endParaRPr>
          </a:p>
        </p:txBody>
      </p:sp>
      <p:sp>
        <p:nvSpPr>
          <p:cNvPr id="55" name="Titelplatzhalter 3"/>
          <p:cNvSpPr>
            <a:spLocks noGrp="1"/>
          </p:cNvSpPr>
          <p:nvPr>
            <p:ph type="title"/>
          </p:nvPr>
        </p:nvSpPr>
        <p:spPr>
          <a:xfrm>
            <a:off x="-6888" y="149227"/>
            <a:ext cx="6588442" cy="68600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noProof="0" dirty="0"/>
              <a:t>Title </a:t>
            </a:r>
            <a:r>
              <a:rPr lang="en-GB" noProof="0" dirty="0" err="1"/>
              <a:t>masterformat</a:t>
            </a:r>
            <a:endParaRPr lang="en-GB" noProof="0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BC1B3A-FF29-C53C-CC63-CDB3586AF0B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2400" y="6067957"/>
            <a:ext cx="561975" cy="628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0582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6" r:id="rId1"/>
  </p:sldLayoutIdLst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hf hdr="0" ftr="0" dt="0"/>
  <p:txStyles>
    <p:titleStyle>
      <a:lvl1pPr marL="216000" algn="l" defTabSz="913878" rtl="0" eaLnBrk="1" latinLnBrk="0" hangingPunct="1">
        <a:spcBef>
          <a:spcPct val="0"/>
        </a:spcBef>
        <a:buNone/>
        <a:defRPr sz="2800" b="1" kern="1200" cap="all" normalizeH="0" baseline="0">
          <a:solidFill>
            <a:schemeClr val="accent3">
              <a:lumMod val="75000"/>
            </a:schemeClr>
          </a:solidFill>
          <a:latin typeface="Calibri Light" panose="020F0302020204030204" pitchFamily="34" charset="0"/>
          <a:ea typeface="+mj-ea"/>
          <a:cs typeface="+mj-cs"/>
        </a:defRPr>
      </a:lvl1pPr>
    </p:titleStyle>
    <p:bodyStyle>
      <a:lvl1pPr marL="342705" indent="-342705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 2" pitchFamily="18" charset="2"/>
        <a:buChar char=""/>
        <a:defRPr sz="2400" kern="1200" baseline="0">
          <a:solidFill>
            <a:schemeClr val="accent1"/>
          </a:solidFill>
          <a:latin typeface="Calibri Light" panose="020F0302020204030204" pitchFamily="34" charset="0"/>
          <a:ea typeface="+mn-ea"/>
          <a:cs typeface="+mn-cs"/>
        </a:defRPr>
      </a:lvl1pPr>
      <a:lvl2pPr marL="742527" indent="-285588" algn="l" defTabSz="913878" rtl="0" eaLnBrk="1" latinLnBrk="0" hangingPunct="1">
        <a:spcBef>
          <a:spcPct val="20000"/>
        </a:spcBef>
        <a:buClr>
          <a:schemeClr val="accent1"/>
        </a:buClr>
        <a:buSzPct val="80000"/>
        <a:buFont typeface="Wingdings" pitchFamily="2" charset="2"/>
        <a:buChar char=""/>
        <a:defRPr sz="2000" kern="1200">
          <a:solidFill>
            <a:schemeClr val="accent6">
              <a:lumMod val="50000"/>
            </a:schemeClr>
          </a:solidFill>
          <a:latin typeface="Calibri Light" panose="020F0302020204030204" pitchFamily="34" charset="0"/>
          <a:ea typeface="+mn-ea"/>
          <a:cs typeface="+mn-cs"/>
        </a:defRPr>
      </a:lvl2pPr>
      <a:lvl3pPr marL="1142349" indent="-228470" algn="l" defTabSz="913878" rtl="0" eaLnBrk="1" latinLnBrk="0" hangingPunct="1">
        <a:spcBef>
          <a:spcPct val="20000"/>
        </a:spcBef>
        <a:buClr>
          <a:schemeClr val="accent1"/>
        </a:buClr>
        <a:buSzPct val="100000"/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Calibri Light" panose="020F0302020204030204" pitchFamily="34" charset="0"/>
          <a:ea typeface="+mn-ea"/>
          <a:cs typeface="+mn-cs"/>
        </a:defRPr>
      </a:lvl3pPr>
      <a:lvl4pPr marL="1599288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Calibri Light" panose="020F0302020204030204" pitchFamily="34" charset="0"/>
          <a:ea typeface="+mn-ea"/>
          <a:cs typeface="+mn-cs"/>
        </a:defRPr>
      </a:lvl4pPr>
      <a:lvl5pPr marL="2056227" indent="-228470" algn="l" defTabSz="913878" rtl="0" eaLnBrk="1" latinLnBrk="0" hangingPunct="1">
        <a:spcBef>
          <a:spcPct val="20000"/>
        </a:spcBef>
        <a:buClr>
          <a:schemeClr val="accent1"/>
        </a:buClr>
        <a:buFont typeface="Trebuchet MS" pitchFamily="34" charset="0"/>
        <a:buChar char="&gt;"/>
        <a:defRPr sz="1800" kern="1200">
          <a:solidFill>
            <a:schemeClr val="accent6">
              <a:lumMod val="50000"/>
            </a:schemeClr>
          </a:solidFill>
          <a:latin typeface="Calibri Light" panose="020F0302020204030204" pitchFamily="34" charset="0"/>
          <a:ea typeface="+mn-ea"/>
          <a:cs typeface="+mn-cs"/>
        </a:defRPr>
      </a:lvl5pPr>
      <a:lvl6pPr marL="251316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010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7047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3986" indent="-228470" algn="l" defTabSz="913878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6939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387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81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75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698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637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576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515" algn="l" defTabSz="9138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5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4" Type="http://schemas.openxmlformats.org/officeDocument/2006/relationships/image" Target="../media/image17.emf"/><Relationship Id="rId9" Type="http://schemas.microsoft.com/office/2007/relationships/diagramDrawing" Target="../diagrams/drawing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6.jpeg"/><Relationship Id="rId5" Type="http://schemas.openxmlformats.org/officeDocument/2006/relationships/image" Target="../media/image25.jpg"/><Relationship Id="rId4" Type="http://schemas.openxmlformats.org/officeDocument/2006/relationships/image" Target="../media/image2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del of a factory&#10;&#10;AI-generated content may be incorrect.">
            <a:extLst>
              <a:ext uri="{FF2B5EF4-FFF2-40B4-BE49-F238E27FC236}">
                <a16:creationId xmlns:a16="http://schemas.microsoft.com/office/drawing/2014/main" id="{34C16C3B-BF09-0C0B-B4EF-0597904B48DD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2" b="4213"/>
          <a:stretch>
            <a:fillRect/>
          </a:stretch>
        </p:blipFill>
        <p:spPr>
          <a:xfrm>
            <a:off x="0" y="1030297"/>
            <a:ext cx="9144000" cy="4456104"/>
          </a:xfrm>
          <a:prstGeom prst="rect">
            <a:avLst/>
          </a:prstGeom>
        </p:spPr>
      </p:pic>
      <p:sp>
        <p:nvSpPr>
          <p:cNvPr id="2" name="Title 4">
            <a:extLst>
              <a:ext uri="{FF2B5EF4-FFF2-40B4-BE49-F238E27FC236}">
                <a16:creationId xmlns:a16="http://schemas.microsoft.com/office/drawing/2014/main" id="{86D6922B-A4DD-4B1E-9B69-F59E9610B658}"/>
              </a:ext>
            </a:extLst>
          </p:cNvPr>
          <p:cNvSpPr txBox="1">
            <a:spLocks/>
          </p:cNvSpPr>
          <p:nvPr/>
        </p:nvSpPr>
        <p:spPr>
          <a:xfrm>
            <a:off x="1351788" y="35094"/>
            <a:ext cx="6364224" cy="799148"/>
          </a:xfrm>
          <a:prstGeom prst="rect">
            <a:avLst/>
          </a:prstGeom>
          <a:ln>
            <a:noFill/>
          </a:ln>
        </p:spPr>
        <p:txBody>
          <a:bodyPr vert="horz" lIns="0" tIns="0" rIns="18288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 eaLnBrk="1" latinLnBrk="0" hangingPunct="1">
              <a:spcBef>
                <a:spcPct val="0"/>
              </a:spcBef>
              <a:buNone/>
              <a:defRPr kumimoji="0" sz="4600" b="1" kern="1200" baseline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 fontAlgn="auto">
              <a:spcAft>
                <a:spcPts val="0"/>
              </a:spcAft>
              <a:defRPr/>
            </a:pPr>
            <a:r>
              <a:rPr lang="pl-PL" sz="2000" dirty="0">
                <a:solidFill>
                  <a:srgbClr val="292934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IZRADA STUDIJA I PROJEKTNE DOKUMENTACIJE ZA TERMINAL ZA OPASNE TERETE U LUCI SLAVONSKI BROD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0FDD27E1-DC35-408B-9FCA-D4AF09B88032}"/>
              </a:ext>
            </a:extLst>
          </p:cNvPr>
          <p:cNvSpPr txBox="1">
            <a:spLocks/>
          </p:cNvSpPr>
          <p:nvPr/>
        </p:nvSpPr>
        <p:spPr>
          <a:xfrm>
            <a:off x="1389887" y="5341154"/>
            <a:ext cx="6942816" cy="848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r-HR" sz="1600" b="1" dirty="0">
              <a:solidFill>
                <a:srgbClr val="292934"/>
              </a:solidFill>
              <a:latin typeface="Calibri"/>
            </a:endParaRPr>
          </a:p>
          <a:p>
            <a:pPr algn="r"/>
            <a:r>
              <a:rPr lang="hr-HR" sz="1600" b="1" dirty="0">
                <a:solidFill>
                  <a:srgbClr val="292934"/>
                </a:solidFill>
                <a:latin typeface="Calibri"/>
              </a:rPr>
              <a:t>08.12.2025.g.</a:t>
            </a:r>
            <a:endParaRPr lang="en-GB" sz="1600" b="1" dirty="0">
              <a:solidFill>
                <a:srgbClr val="292934"/>
              </a:solidFill>
              <a:latin typeface="Calibri"/>
            </a:endParaRPr>
          </a:p>
        </p:txBody>
      </p:sp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2B89EB7E-025A-E6C3-2AF2-437084ED37D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1143000"/>
            <a:ext cx="955667" cy="7991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80178D-2954-004A-8616-91E16FAB3AD8}"/>
              </a:ext>
            </a:extLst>
          </p:cNvPr>
          <p:cNvSpPr txBox="1"/>
          <p:nvPr/>
        </p:nvSpPr>
        <p:spPr>
          <a:xfrm>
            <a:off x="2245723" y="5603667"/>
            <a:ext cx="45763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CIDFont+F3"/>
              </a:rPr>
              <a:t>~ </a:t>
            </a:r>
            <a:r>
              <a:rPr lang="hr-HR" b="1" dirty="0">
                <a:latin typeface="Calibri" panose="020F0502020204030204" pitchFamily="34" charset="0"/>
                <a:ea typeface="PMingLiU" panose="02020500000000000000" pitchFamily="18" charset="-120"/>
                <a:cs typeface="CIDFont+F3"/>
              </a:rPr>
              <a:t>ZAVRŠNA PREZENTACIJA</a:t>
            </a:r>
            <a:r>
              <a:rPr lang="hr-HR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CIDFont+F3"/>
              </a:rPr>
              <a:t>~</a:t>
            </a:r>
            <a:endParaRPr lang="hr-HR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4ACCE0B-3EF5-49D2-750A-9450305D949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6408393"/>
            <a:ext cx="5257800" cy="457723"/>
          </a:xfrm>
          <a:prstGeom prst="rect">
            <a:avLst/>
          </a:prstGeom>
        </p:spPr>
      </p:pic>
      <p:sp>
        <p:nvSpPr>
          <p:cNvPr id="8" name="Subtitle 2">
            <a:extLst>
              <a:ext uri="{FF2B5EF4-FFF2-40B4-BE49-F238E27FC236}">
                <a16:creationId xmlns:a16="http://schemas.microsoft.com/office/drawing/2014/main" id="{551B3188-ADAE-272B-7973-96DD57F22F3F}"/>
              </a:ext>
            </a:extLst>
          </p:cNvPr>
          <p:cNvSpPr txBox="1">
            <a:spLocks/>
          </p:cNvSpPr>
          <p:nvPr/>
        </p:nvSpPr>
        <p:spPr>
          <a:xfrm>
            <a:off x="2177121" y="4491765"/>
            <a:ext cx="6942816" cy="8481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hr-HR" sz="1600" b="1" dirty="0">
              <a:solidFill>
                <a:srgbClr val="292934"/>
              </a:solidFill>
              <a:latin typeface="Calibri"/>
            </a:endParaRPr>
          </a:p>
          <a:p>
            <a:pPr algn="r"/>
            <a:r>
              <a:rPr lang="hr-HR" sz="1600" b="1" dirty="0">
                <a:solidFill>
                  <a:schemeClr val="bg2">
                    <a:lumMod val="75000"/>
                  </a:schemeClr>
                </a:solidFill>
                <a:latin typeface="Calibri"/>
              </a:rPr>
              <a:t>Igor Tadić</a:t>
            </a:r>
          </a:p>
          <a:p>
            <a:pPr algn="r"/>
            <a:r>
              <a:rPr lang="hr-HR" sz="1600" b="1" dirty="0" err="1">
                <a:solidFill>
                  <a:schemeClr val="bg2">
                    <a:lumMod val="75000"/>
                  </a:schemeClr>
                </a:solidFill>
                <a:latin typeface="Calibri"/>
              </a:rPr>
              <a:t>Hidroing</a:t>
            </a:r>
            <a:r>
              <a:rPr lang="hr-HR" sz="1600" b="1" dirty="0">
                <a:solidFill>
                  <a:schemeClr val="bg2">
                    <a:lumMod val="75000"/>
                  </a:schemeClr>
                </a:solidFill>
                <a:latin typeface="Calibri"/>
              </a:rPr>
              <a:t> d.o.o. Osijek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2A065D3-079E-C9B4-0B7C-7D925DDF522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 bwMode="auto">
          <a:xfrm>
            <a:off x="111133" y="1143000"/>
            <a:ext cx="1905000" cy="5791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194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E1665B-1E28-4605-DA76-059E020F691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F420595-42F3-3D6E-4FBB-1D3B5EA387D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4763" y="157163"/>
            <a:ext cx="6597651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dirty="0">
                <a:solidFill>
                  <a:srgbClr val="292934"/>
                </a:solidFill>
                <a:latin typeface="Calibri" panose="020F0502020204030204"/>
              </a:rPr>
              <a:t>PLAN </a:t>
            </a:r>
            <a:r>
              <a:rPr lang="hr-HR" sz="1800" dirty="0" err="1">
                <a:solidFill>
                  <a:srgbClr val="292934"/>
                </a:solidFill>
                <a:latin typeface="Calibri" panose="020F0502020204030204"/>
              </a:rPr>
              <a:t>PROVEDBe</a:t>
            </a:r>
            <a:endParaRPr lang="en-US" sz="1800" b="1" dirty="0">
              <a:solidFill>
                <a:srgbClr val="292934"/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FDD8619-C50F-E60F-18DA-A31837ED52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6408393"/>
            <a:ext cx="5257800" cy="457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E162FE2-24B5-65C6-0C94-BBCFA14113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" y="1219200"/>
            <a:ext cx="8428205" cy="2823652"/>
          </a:xfrm>
          <a:prstGeom prst="rect">
            <a:avLst/>
          </a:prstGeom>
        </p:spPr>
      </p:pic>
      <p:graphicFrame>
        <p:nvGraphicFramePr>
          <p:cNvPr id="6" name="TextBox 1">
            <a:extLst>
              <a:ext uri="{FF2B5EF4-FFF2-40B4-BE49-F238E27FC236}">
                <a16:creationId xmlns:a16="http://schemas.microsoft.com/office/drawing/2014/main" id="{FCECB155-60EB-038F-23CC-2D3877FCA1C0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92838055"/>
              </p:ext>
            </p:extLst>
          </p:nvPr>
        </p:nvGraphicFramePr>
        <p:xfrm>
          <a:off x="1043697" y="4114800"/>
          <a:ext cx="7056605" cy="19679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1682456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8509D27-4FD0-A07D-EFD3-684E98B0332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D185CB2-0A50-C668-1A47-037866D58EC2}"/>
              </a:ext>
            </a:extLst>
          </p:cNvPr>
          <p:cNvSpPr txBox="1">
            <a:spLocks/>
          </p:cNvSpPr>
          <p:nvPr/>
        </p:nvSpPr>
        <p:spPr>
          <a:xfrm>
            <a:off x="152400" y="364946"/>
            <a:ext cx="8153400" cy="455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b="1" dirty="0">
                <a:solidFill>
                  <a:srgbClr val="292934"/>
                </a:solidFill>
                <a:latin typeface="Calibri" panose="020F0502020204030204"/>
              </a:rPr>
              <a:t>TERMINAL ZA OPASNE TERETE U LUCI SLAVONSKI BROD – U SLIKAMA</a:t>
            </a:r>
            <a:endParaRPr lang="en-US" sz="1800" b="1" dirty="0">
              <a:solidFill>
                <a:srgbClr val="292934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7D1022-920E-459C-BECB-8C4CF4F01E6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6408393"/>
            <a:ext cx="5257800" cy="457723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BFF822F7-38F0-011A-A49D-031A975697B1}"/>
              </a:ext>
            </a:extLst>
          </p:cNvPr>
          <p:cNvSpPr txBox="1">
            <a:spLocks/>
          </p:cNvSpPr>
          <p:nvPr/>
        </p:nvSpPr>
        <p:spPr>
          <a:xfrm>
            <a:off x="196758" y="1219200"/>
            <a:ext cx="7880441" cy="2743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>
            <a:no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 baseline="0">
                <a:solidFill>
                  <a:srgbClr val="006600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Specifičnost: Primjena BIM-a u fazi projektiranja</a:t>
            </a:r>
          </a:p>
          <a:p>
            <a:pPr defTabSz="914400">
              <a:buClr>
                <a:srgbClr val="93A299"/>
              </a:buClr>
              <a:buSzPct val="85000"/>
              <a:defRPr/>
            </a:pPr>
            <a:r>
              <a:rPr lang="hr-HR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*Building </a:t>
            </a:r>
            <a:r>
              <a:rPr lang="hr-HR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Information</a:t>
            </a:r>
            <a:r>
              <a:rPr lang="hr-HR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i="1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Modeling</a:t>
            </a:r>
            <a:r>
              <a:rPr lang="hr-HR" sz="20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(Modeliranje informacija o građevini)</a:t>
            </a:r>
          </a:p>
          <a:p>
            <a:pPr marL="342900" indent="-342900" defTabSz="914400"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Primjena više softverskih 3D alata: Civil 3D, </a:t>
            </a:r>
            <a:r>
              <a:rPr lang="hr-HR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Navisworks</a:t>
            </a:r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hr-HR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Revit</a:t>
            </a:r>
            <a:endParaRPr lang="hr-HR" sz="20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342900" indent="-342900" defTabSz="914400"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Rezultat:</a:t>
            </a:r>
          </a:p>
          <a:p>
            <a:pPr marL="1085427" lvl="1" indent="-342900" defTabSz="914400"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hr-H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Integrirana projektna rješenja više tvrtki unutar jedinstvenog 3D modela</a:t>
            </a:r>
          </a:p>
          <a:p>
            <a:pPr marL="1085427" lvl="1" indent="-342900" defTabSz="914400"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hr-H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Rješavanje pitanja kolizija instalacija  i objekata</a:t>
            </a:r>
          </a:p>
          <a:p>
            <a:pPr marL="1085427" lvl="1" indent="-342900" defTabSz="914400"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hr-H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Olakšana izrada dokaznice radova</a:t>
            </a:r>
          </a:p>
          <a:p>
            <a:pPr marL="1085427" lvl="1" indent="-342900" defTabSz="914400">
              <a:buClr>
                <a:srgbClr val="93A299"/>
              </a:buClr>
              <a:buSzPct val="85000"/>
              <a:buFont typeface="Arial" panose="020B0604020202020204" pitchFamily="34" charset="0"/>
              <a:buChar char="•"/>
              <a:defRPr/>
            </a:pPr>
            <a:r>
              <a:rPr lang="hr-H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Vizualizacija građevine</a:t>
            </a:r>
          </a:p>
        </p:txBody>
      </p:sp>
    </p:spTree>
    <p:extLst>
      <p:ext uri="{BB962C8B-B14F-4D97-AF65-F5344CB8AC3E}">
        <p14:creationId xmlns:p14="http://schemas.microsoft.com/office/powerpoint/2010/main" val="175683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3083583-68B0-547A-9E0F-ADD42D32FF7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CD0A1F8C-6E21-4F07-EE60-162C55EDB3CC}"/>
              </a:ext>
            </a:extLst>
          </p:cNvPr>
          <p:cNvSpPr txBox="1">
            <a:spLocks/>
          </p:cNvSpPr>
          <p:nvPr/>
        </p:nvSpPr>
        <p:spPr>
          <a:xfrm>
            <a:off x="152400" y="364946"/>
            <a:ext cx="8153400" cy="455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b="1" dirty="0">
                <a:solidFill>
                  <a:srgbClr val="292934"/>
                </a:solidFill>
                <a:latin typeface="Calibri" panose="020F0502020204030204"/>
              </a:rPr>
              <a:t>TERMINAL ZA OPASNE TERETE U LUCI SLAVONSKI BROD – U SLIKAMA</a:t>
            </a:r>
            <a:endParaRPr lang="en-US" sz="1800" b="1" dirty="0">
              <a:solidFill>
                <a:srgbClr val="292934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649560-EFEF-0D49-AFAC-CC0BF421D11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6408393"/>
            <a:ext cx="5257800" cy="457723"/>
          </a:xfrm>
          <a:prstGeom prst="rect">
            <a:avLst/>
          </a:prstGeom>
        </p:spPr>
      </p:pic>
      <p:pic>
        <p:nvPicPr>
          <p:cNvPr id="5" name="Picture 4" descr="A collage of different roads&#10;&#10;AI-generated content may be incorrect.">
            <a:extLst>
              <a:ext uri="{FF2B5EF4-FFF2-40B4-BE49-F238E27FC236}">
                <a16:creationId xmlns:a16="http://schemas.microsoft.com/office/drawing/2014/main" id="{371E0C8B-C9F9-E366-F04B-11561856107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1143000"/>
            <a:ext cx="7251804" cy="5121454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477774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8D5BB02-E4D0-4974-CD8E-AD7AC87D3E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4894141-9C99-B127-5BAB-13C0C55B2570}"/>
              </a:ext>
            </a:extLst>
          </p:cNvPr>
          <p:cNvSpPr txBox="1">
            <a:spLocks/>
          </p:cNvSpPr>
          <p:nvPr/>
        </p:nvSpPr>
        <p:spPr>
          <a:xfrm>
            <a:off x="152400" y="364946"/>
            <a:ext cx="8153400" cy="455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b="1" dirty="0">
                <a:solidFill>
                  <a:srgbClr val="292934"/>
                </a:solidFill>
                <a:latin typeface="Calibri" panose="020F0502020204030204"/>
              </a:rPr>
              <a:t>TERMINAL ZA OPASNE TERETE U LUCI SLAVONSKI BROD – U SLIKAMA</a:t>
            </a:r>
            <a:endParaRPr lang="en-US" sz="1800" b="1" dirty="0">
              <a:solidFill>
                <a:srgbClr val="292934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2051179-C85D-EBDB-19AC-A5F4CD9C05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6408393"/>
            <a:ext cx="5257800" cy="457723"/>
          </a:xfrm>
          <a:prstGeom prst="rect">
            <a:avLst/>
          </a:prstGeom>
        </p:spPr>
      </p:pic>
      <p:pic>
        <p:nvPicPr>
          <p:cNvPr id="4" name="Picture 3" descr="A model of a factory&#10;&#10;AI-generated content may be incorrect.">
            <a:extLst>
              <a:ext uri="{FF2B5EF4-FFF2-40B4-BE49-F238E27FC236}">
                <a16:creationId xmlns:a16="http://schemas.microsoft.com/office/drawing/2014/main" id="{9F19C7A3-54BC-A93E-F012-864E8EB1DCB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199"/>
            <a:ext cx="8305800" cy="4672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3929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DAC397-0BF2-2EF0-F964-3E2939C8F2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92FE2629-15D5-3A76-1448-559296336C51}"/>
              </a:ext>
            </a:extLst>
          </p:cNvPr>
          <p:cNvSpPr txBox="1">
            <a:spLocks/>
          </p:cNvSpPr>
          <p:nvPr/>
        </p:nvSpPr>
        <p:spPr>
          <a:xfrm>
            <a:off x="152400" y="364946"/>
            <a:ext cx="8153400" cy="455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b="1" dirty="0">
                <a:solidFill>
                  <a:srgbClr val="292934"/>
                </a:solidFill>
                <a:latin typeface="Calibri" panose="020F0502020204030204"/>
              </a:rPr>
              <a:t>TERMINAL ZA OPASNE TERETE U LUCI SLAVONSKI BROD – U SLIKAMA</a:t>
            </a:r>
            <a:endParaRPr lang="en-US" sz="1800" b="1" dirty="0">
              <a:solidFill>
                <a:srgbClr val="292934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8D10539-9BA2-33F1-55EB-4E17CAC37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6408393"/>
            <a:ext cx="5257800" cy="457723"/>
          </a:xfrm>
          <a:prstGeom prst="rect">
            <a:avLst/>
          </a:prstGeom>
        </p:spPr>
      </p:pic>
      <p:pic>
        <p:nvPicPr>
          <p:cNvPr id="5" name="Picture 4" descr="A high angle view of a city&#10;&#10;AI-generated content may be incorrect.">
            <a:extLst>
              <a:ext uri="{FF2B5EF4-FFF2-40B4-BE49-F238E27FC236}">
                <a16:creationId xmlns:a16="http://schemas.microsoft.com/office/drawing/2014/main" id="{E113B11D-F194-83C7-83B8-C0A24937BA4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474" y="1219200"/>
            <a:ext cx="8547100" cy="48077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4208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BC455F6-AC6A-4756-338A-5DA14F24BA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62861290-7CD3-3694-2ADB-A4F19D39D1C0}"/>
              </a:ext>
            </a:extLst>
          </p:cNvPr>
          <p:cNvSpPr txBox="1">
            <a:spLocks/>
          </p:cNvSpPr>
          <p:nvPr/>
        </p:nvSpPr>
        <p:spPr>
          <a:xfrm>
            <a:off x="152400" y="364946"/>
            <a:ext cx="8153400" cy="455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b="1" dirty="0">
                <a:solidFill>
                  <a:srgbClr val="292934"/>
                </a:solidFill>
                <a:latin typeface="Calibri" panose="020F0502020204030204"/>
              </a:rPr>
              <a:t>TERMINAL ZA OPASNE TERETE U LUCI SLAVONSKI BROD – U SLIKAMA</a:t>
            </a:r>
            <a:endParaRPr lang="en-US" sz="1800" b="1" dirty="0">
              <a:solidFill>
                <a:srgbClr val="292934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975A298-936B-AEE2-2B1B-9B4A75F68DB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6408393"/>
            <a:ext cx="5257800" cy="457723"/>
          </a:xfrm>
          <a:prstGeom prst="rect">
            <a:avLst/>
          </a:prstGeom>
        </p:spPr>
      </p:pic>
      <p:pic>
        <p:nvPicPr>
          <p:cNvPr id="4" name="Picture 3" descr="A long shot of a ship&#10;&#10;AI-generated content may be incorrect.">
            <a:extLst>
              <a:ext uri="{FF2B5EF4-FFF2-40B4-BE49-F238E27FC236}">
                <a16:creationId xmlns:a16="http://schemas.microsoft.com/office/drawing/2014/main" id="{0422873F-A9F3-4E2B-E33B-AC691ED0E3D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219200"/>
            <a:ext cx="8153400" cy="458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156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9EDC44-4D75-268C-5D18-5A58124AF5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04CE989-CF01-DCBC-08FF-CDF3A6F825E0}"/>
              </a:ext>
            </a:extLst>
          </p:cNvPr>
          <p:cNvSpPr txBox="1">
            <a:spLocks/>
          </p:cNvSpPr>
          <p:nvPr/>
        </p:nvSpPr>
        <p:spPr>
          <a:xfrm>
            <a:off x="152400" y="364946"/>
            <a:ext cx="8153400" cy="455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b="1" dirty="0">
                <a:solidFill>
                  <a:srgbClr val="292934"/>
                </a:solidFill>
                <a:latin typeface="Calibri" panose="020F0502020204030204"/>
              </a:rPr>
              <a:t>TERMINAL ZA OPASNE TERETE U LUCI SLAVONSKI BROD – U SLIKAMA</a:t>
            </a:r>
            <a:endParaRPr lang="en-US" sz="1800" b="1" dirty="0">
              <a:solidFill>
                <a:srgbClr val="292934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77CEECD-8232-CD43-BC49-41BCF296FC6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6408393"/>
            <a:ext cx="5257800" cy="457723"/>
          </a:xfrm>
          <a:prstGeom prst="rect">
            <a:avLst/>
          </a:prstGeom>
        </p:spPr>
      </p:pic>
      <p:pic>
        <p:nvPicPr>
          <p:cNvPr id="5" name="Picture 4" descr="A high angle view of a road&#10;&#10;AI-generated content may be incorrect.">
            <a:extLst>
              <a:ext uri="{FF2B5EF4-FFF2-40B4-BE49-F238E27FC236}">
                <a16:creationId xmlns:a16="http://schemas.microsoft.com/office/drawing/2014/main" id="{2B66AC2E-CAA0-C18A-D7D1-77235EC41B8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91" y="1295400"/>
            <a:ext cx="8154818" cy="45870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9075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0ABE64-69F2-5D06-035F-F8D11DEC3CE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5492256-D173-A61A-BC22-410A0DC213D7}"/>
              </a:ext>
            </a:extLst>
          </p:cNvPr>
          <p:cNvSpPr txBox="1">
            <a:spLocks/>
          </p:cNvSpPr>
          <p:nvPr/>
        </p:nvSpPr>
        <p:spPr>
          <a:xfrm>
            <a:off x="152400" y="364946"/>
            <a:ext cx="8153400" cy="455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b="1" dirty="0">
                <a:solidFill>
                  <a:srgbClr val="292934"/>
                </a:solidFill>
                <a:latin typeface="Calibri" panose="020F0502020204030204"/>
              </a:rPr>
              <a:t>TERMINAL ZA OPASNE TERETE U LUCI SLAVONSKI BROD – U SLIKAMA</a:t>
            </a:r>
            <a:endParaRPr lang="en-US" sz="1800" b="1" dirty="0">
              <a:solidFill>
                <a:srgbClr val="292934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460730A-D215-5FC7-042C-E2D53847C3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6408393"/>
            <a:ext cx="5257800" cy="457723"/>
          </a:xfrm>
          <a:prstGeom prst="rect">
            <a:avLst/>
          </a:prstGeom>
        </p:spPr>
      </p:pic>
      <p:pic>
        <p:nvPicPr>
          <p:cNvPr id="4" name="Picture 3" descr="A solar panels in a field&#10;&#10;AI-generated content may be incorrect.">
            <a:extLst>
              <a:ext uri="{FF2B5EF4-FFF2-40B4-BE49-F238E27FC236}">
                <a16:creationId xmlns:a16="http://schemas.microsoft.com/office/drawing/2014/main" id="{1FB98F7C-17ED-6392-8BE1-F0019FED06E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143000"/>
            <a:ext cx="8534400" cy="4800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737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8A305F-46B2-126F-91BB-51FC5A9D020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74D37F7A-B151-7289-541C-3049BB59B98C}"/>
              </a:ext>
            </a:extLst>
          </p:cNvPr>
          <p:cNvSpPr txBox="1">
            <a:spLocks/>
          </p:cNvSpPr>
          <p:nvPr/>
        </p:nvSpPr>
        <p:spPr>
          <a:xfrm>
            <a:off x="152400" y="364946"/>
            <a:ext cx="8153400" cy="455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b="1" dirty="0">
                <a:solidFill>
                  <a:srgbClr val="292934"/>
                </a:solidFill>
                <a:latin typeface="Calibri" panose="020F0502020204030204"/>
              </a:rPr>
              <a:t>TERMINAL ZA OPASNE TERETE U LUCI SLAVONSKI BROD – U SLIKAMA</a:t>
            </a:r>
            <a:endParaRPr lang="en-US" sz="1800" b="1" dirty="0">
              <a:solidFill>
                <a:srgbClr val="292934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B80EF9-87E0-7567-C912-41A64B591E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6408393"/>
            <a:ext cx="5257800" cy="457723"/>
          </a:xfrm>
          <a:prstGeom prst="rect">
            <a:avLst/>
          </a:prstGeom>
        </p:spPr>
      </p:pic>
      <p:pic>
        <p:nvPicPr>
          <p:cNvPr id="5" name="Picture 4" descr="A large white tanks on a road&#10;&#10;AI-generated content may be incorrect.">
            <a:extLst>
              <a:ext uri="{FF2B5EF4-FFF2-40B4-BE49-F238E27FC236}">
                <a16:creationId xmlns:a16="http://schemas.microsoft.com/office/drawing/2014/main" id="{078027D4-E526-FF44-E951-6F1059985D8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371600"/>
            <a:ext cx="8669866" cy="487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0602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804055-388D-C24B-958F-0E2866CE1F9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DD99710E-760A-54BE-C2FF-BC6F7F5B0259}"/>
              </a:ext>
            </a:extLst>
          </p:cNvPr>
          <p:cNvSpPr txBox="1">
            <a:spLocks/>
          </p:cNvSpPr>
          <p:nvPr/>
        </p:nvSpPr>
        <p:spPr>
          <a:xfrm>
            <a:off x="152400" y="364946"/>
            <a:ext cx="8153400" cy="455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b="1" dirty="0">
                <a:solidFill>
                  <a:srgbClr val="292934"/>
                </a:solidFill>
                <a:latin typeface="Calibri" panose="020F0502020204030204"/>
              </a:rPr>
              <a:t>TERMINAL ZA OPASNE TERETE U LUCI SLAVONSKI BROD – U SLIKAMA</a:t>
            </a:r>
            <a:endParaRPr lang="en-US" sz="1800" b="1" dirty="0">
              <a:solidFill>
                <a:srgbClr val="292934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8864AC0-19A9-39C7-1252-33A1A5E87E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6408393"/>
            <a:ext cx="5257800" cy="457723"/>
          </a:xfrm>
          <a:prstGeom prst="rect">
            <a:avLst/>
          </a:prstGeom>
        </p:spPr>
      </p:pic>
      <p:pic>
        <p:nvPicPr>
          <p:cNvPr id="5" name="Picture 4" descr="A green grass hill with a blue sky&#10;&#10;AI-generated content may be incorrect.">
            <a:extLst>
              <a:ext uri="{FF2B5EF4-FFF2-40B4-BE49-F238E27FC236}">
                <a16:creationId xmlns:a16="http://schemas.microsoft.com/office/drawing/2014/main" id="{752BD9D9-3EF5-920A-E470-1309893455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06" t="12311"/>
          <a:stretch>
            <a:fillRect/>
          </a:stretch>
        </p:blipFill>
        <p:spPr>
          <a:xfrm>
            <a:off x="4090736" y="3429000"/>
            <a:ext cx="4656513" cy="2438400"/>
          </a:xfrm>
          <a:prstGeom prst="rect">
            <a:avLst/>
          </a:prstGeom>
        </p:spPr>
      </p:pic>
      <p:pic>
        <p:nvPicPr>
          <p:cNvPr id="8" name="Picture 7" descr="A boat on the water&#10;&#10;AI-generated content may be incorrect.">
            <a:extLst>
              <a:ext uri="{FF2B5EF4-FFF2-40B4-BE49-F238E27FC236}">
                <a16:creationId xmlns:a16="http://schemas.microsoft.com/office/drawing/2014/main" id="{83B130AE-4EF1-B202-4783-8BBFBB88F25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67" t="51481" r="12500" b="7829"/>
          <a:stretch>
            <a:fillRect/>
          </a:stretch>
        </p:blipFill>
        <p:spPr>
          <a:xfrm>
            <a:off x="6015" y="1221239"/>
            <a:ext cx="8153400" cy="2092887"/>
          </a:xfrm>
          <a:prstGeom prst="rect">
            <a:avLst/>
          </a:prstGeom>
        </p:spPr>
      </p:pic>
      <p:pic>
        <p:nvPicPr>
          <p:cNvPr id="10" name="Picture 9" descr="A road with trees and grass&#10;&#10;AI-generated content may be incorrect.">
            <a:extLst>
              <a:ext uri="{FF2B5EF4-FFF2-40B4-BE49-F238E27FC236}">
                <a16:creationId xmlns:a16="http://schemas.microsoft.com/office/drawing/2014/main" id="{43688D39-256B-5FA0-2D2C-7900B29FD3A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3581400"/>
            <a:ext cx="3747108" cy="2107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4201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F4814BC-798C-4A51-90FC-B91059B505E6}"/>
              </a:ext>
            </a:extLst>
          </p:cNvPr>
          <p:cNvSpPr txBox="1">
            <a:spLocks/>
          </p:cNvSpPr>
          <p:nvPr/>
        </p:nvSpPr>
        <p:spPr>
          <a:xfrm>
            <a:off x="152400" y="364946"/>
            <a:ext cx="6400800" cy="455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b="1" dirty="0">
                <a:solidFill>
                  <a:srgbClr val="292934"/>
                </a:solidFill>
                <a:latin typeface="Calibri" panose="020F0502020204030204"/>
              </a:rPr>
              <a:t>UVODNE INFORMACIJE</a:t>
            </a:r>
            <a:endParaRPr lang="en-US" sz="1800" b="1" dirty="0">
              <a:solidFill>
                <a:srgbClr val="292934"/>
              </a:solidFill>
              <a:latin typeface="Calibri" panose="020F0502020204030204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15316-6EA3-45A9-80AD-7AF99F2F1B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899" y="1143000"/>
            <a:ext cx="4267199" cy="2743200"/>
          </a:xfrm>
          <a:ln>
            <a:solidFill>
              <a:schemeClr val="tx1"/>
            </a:solidFill>
          </a:ln>
        </p:spPr>
        <p:txBody>
          <a:bodyPr/>
          <a:lstStyle/>
          <a:p>
            <a:pPr marL="182880" lvl="0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hr-H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Datum početka: </a:t>
            </a:r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28.06.2022.g., rok izrade 42 mjeseca</a:t>
            </a:r>
          </a:p>
          <a:p>
            <a:pPr marL="182880" lvl="0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hr-H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Ugovorna cijena: </a:t>
            </a:r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943.990,97 EUR bez PDV</a:t>
            </a:r>
            <a:r>
              <a:rPr lang="hr-H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(1.179.988,71 EUR s PDV)</a:t>
            </a:r>
          </a:p>
          <a:p>
            <a:pPr marL="182880" lvl="0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hr-H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Konzorcij:</a:t>
            </a:r>
          </a:p>
          <a:p>
            <a:pPr marL="925407" lvl="1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hr-H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Hidroing d.o.o. Osijek (vodeći član)</a:t>
            </a:r>
          </a:p>
          <a:p>
            <a:pPr marL="925407" lvl="1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hr-HR" sz="18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Ekonerg</a:t>
            </a:r>
            <a:r>
              <a:rPr lang="hr-H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d.o.o. Zagreb (član)</a:t>
            </a:r>
          </a:p>
          <a:p>
            <a:pPr marL="925407" lvl="1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hr-H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GEOKON-ZAGREB d.d. Zagreb (član)</a:t>
            </a:r>
            <a:endParaRPr lang="hr-HR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1" indent="0" defTabSz="914400">
              <a:buClr>
                <a:srgbClr val="93A299"/>
              </a:buClr>
              <a:buSzPct val="85000"/>
              <a:buNone/>
              <a:defRPr/>
            </a:pPr>
            <a:endParaRPr lang="hr-HR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lvl="0" defTabSz="914400">
              <a:buClr>
                <a:srgbClr val="93A299"/>
              </a:buClr>
              <a:buSzPct val="85000"/>
              <a:defRPr/>
            </a:pPr>
            <a:endParaRPr lang="hr-HR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" lvl="0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endParaRPr lang="hr-HR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CC63E6-A7FC-1B6E-6F62-FFD8A7940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6408393"/>
            <a:ext cx="5257800" cy="457723"/>
          </a:xfrm>
          <a:prstGeom prst="rect">
            <a:avLst/>
          </a:prstGeom>
        </p:spPr>
      </p:pic>
      <p:sp>
        <p:nvSpPr>
          <p:cNvPr id="2" name="Text Placeholder 2">
            <a:extLst>
              <a:ext uri="{FF2B5EF4-FFF2-40B4-BE49-F238E27FC236}">
                <a16:creationId xmlns:a16="http://schemas.microsoft.com/office/drawing/2014/main" id="{65436168-301F-671F-B9CF-809FC86B20AF}"/>
              </a:ext>
            </a:extLst>
          </p:cNvPr>
          <p:cNvSpPr txBox="1">
            <a:spLocks/>
          </p:cNvSpPr>
          <p:nvPr/>
        </p:nvSpPr>
        <p:spPr>
          <a:xfrm>
            <a:off x="4533900" y="1143000"/>
            <a:ext cx="4407568" cy="42672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>
            <a:no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 baseline="0">
                <a:solidFill>
                  <a:srgbClr val="006600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hr-H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Ugovorne aktivnosti:</a:t>
            </a:r>
          </a:p>
          <a:p>
            <a:pPr marL="925407" lvl="1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hr-H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Istražni geodetski i geotehnički istražni radovi</a:t>
            </a:r>
          </a:p>
          <a:p>
            <a:pPr marL="925407" lvl="1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hr-H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Studija izvodljivosti s analizom troškova i koristi</a:t>
            </a:r>
          </a:p>
          <a:p>
            <a:pPr marL="925407" lvl="1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hr-H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Studija utjecaja na okoliš</a:t>
            </a:r>
          </a:p>
          <a:p>
            <a:pPr marL="925407" lvl="1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hr-H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Idejni projekt</a:t>
            </a:r>
          </a:p>
          <a:p>
            <a:pPr marL="925407" lvl="1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hr-H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Glavni projekt</a:t>
            </a:r>
          </a:p>
          <a:p>
            <a:pPr marL="925407" lvl="1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hr-H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Izvedbeni projekt</a:t>
            </a:r>
          </a:p>
          <a:p>
            <a:pPr marL="925407" lvl="1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hr-H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Dokumentacija o nabavi</a:t>
            </a:r>
          </a:p>
          <a:p>
            <a:pPr defTabSz="914400">
              <a:buClr>
                <a:srgbClr val="93A299"/>
              </a:buClr>
              <a:buSzPct val="85000"/>
              <a:defRPr/>
            </a:pPr>
            <a:endParaRPr lang="hr-HR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endParaRPr lang="hr-HR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5316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  <p:bldP spid="2" grpId="0" build="allAtOnce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C0CA36-F80F-EE93-9E86-983DFFB97D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odel of a factory&#10;&#10;AI-generated content may be incorrect.">
            <a:extLst>
              <a:ext uri="{FF2B5EF4-FFF2-40B4-BE49-F238E27FC236}">
                <a16:creationId xmlns:a16="http://schemas.microsoft.com/office/drawing/2014/main" id="{48C9EE45-2B4C-0500-42E3-160E7DA22D69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5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152" b="4213"/>
          <a:stretch>
            <a:fillRect/>
          </a:stretch>
        </p:blipFill>
        <p:spPr>
          <a:xfrm>
            <a:off x="0" y="1030297"/>
            <a:ext cx="9144000" cy="4456104"/>
          </a:xfrm>
          <a:prstGeom prst="rect">
            <a:avLst/>
          </a:prstGeom>
        </p:spPr>
      </p:pic>
      <p:pic>
        <p:nvPicPr>
          <p:cNvPr id="4" name="Picture 3" descr="Logo&#10;&#10;Description automatically generated">
            <a:extLst>
              <a:ext uri="{FF2B5EF4-FFF2-40B4-BE49-F238E27FC236}">
                <a16:creationId xmlns:a16="http://schemas.microsoft.com/office/drawing/2014/main" id="{54833520-18B7-7444-9DC9-A2C0D6E283A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200" y="1143000"/>
            <a:ext cx="955667" cy="799148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460E87B-685E-3DBA-A0A8-8CA86456D891}"/>
              </a:ext>
            </a:extLst>
          </p:cNvPr>
          <p:cNvSpPr txBox="1"/>
          <p:nvPr/>
        </p:nvSpPr>
        <p:spPr>
          <a:xfrm>
            <a:off x="2133600" y="5466348"/>
            <a:ext cx="457635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hr-HR" sz="3200" b="1" dirty="0">
                <a:effectLst/>
                <a:latin typeface="Calibri" panose="020F0502020204030204" pitchFamily="34" charset="0"/>
                <a:ea typeface="PMingLiU" panose="02020500000000000000" pitchFamily="18" charset="-120"/>
                <a:cs typeface="CIDFont+F3"/>
              </a:rPr>
              <a:t>HVALA NA POZORNOSTI !</a:t>
            </a:r>
            <a:endParaRPr lang="hr-HR" sz="3200" b="1" dirty="0"/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DEA59A70-AC67-0724-D12E-317F80E8516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05000" y="6408393"/>
            <a:ext cx="5257800" cy="45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7716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08072B-C76A-17AD-BC06-366A7C74BD0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5593874F-1D6D-0204-87DB-53972B0EE09C}"/>
              </a:ext>
            </a:extLst>
          </p:cNvPr>
          <p:cNvSpPr txBox="1">
            <a:spLocks/>
          </p:cNvSpPr>
          <p:nvPr/>
        </p:nvSpPr>
        <p:spPr>
          <a:xfrm>
            <a:off x="152400" y="364946"/>
            <a:ext cx="6400800" cy="455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b="1" dirty="0">
                <a:solidFill>
                  <a:srgbClr val="292934"/>
                </a:solidFill>
                <a:latin typeface="Calibri" panose="020F0502020204030204"/>
              </a:rPr>
              <a:t>STATUS REALIZACIJE</a:t>
            </a:r>
            <a:endParaRPr lang="en-US" sz="1800" b="1" dirty="0">
              <a:solidFill>
                <a:srgbClr val="292934"/>
              </a:solidFill>
              <a:latin typeface="Calibri" panose="020F0502020204030204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E931D17F-642F-364D-FC6F-873FCC9F2AE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899" y="1143000"/>
            <a:ext cx="5056701" cy="3810000"/>
          </a:xfrm>
          <a:ln>
            <a:solidFill>
              <a:schemeClr val="tx1"/>
            </a:solidFill>
          </a:ln>
        </p:spPr>
        <p:txBody>
          <a:bodyPr/>
          <a:lstStyle/>
          <a:p>
            <a:pPr marL="182880" lvl="0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hr-H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Istražni radovi  </a:t>
            </a:r>
            <a:r>
              <a:rPr lang="hr-HR" sz="28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hr-HR" sz="2800" b="1" dirty="0">
              <a:solidFill>
                <a:srgbClr val="92D05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" lvl="0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hr-H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Studija izvodljivosti </a:t>
            </a:r>
            <a:r>
              <a:rPr lang="hr-HR" sz="28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hr-HR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" lvl="0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hr-H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Procjena utjecaja na okoliš </a:t>
            </a:r>
            <a:r>
              <a:rPr lang="hr-HR" sz="28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 </a:t>
            </a:r>
            <a:r>
              <a:rPr lang="hr-H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- 20.11.2024.</a:t>
            </a:r>
            <a:endParaRPr lang="hr-H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" lvl="0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hr-H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Lokacijska dozvola </a:t>
            </a:r>
            <a:r>
              <a:rPr lang="hr-HR" sz="28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 </a:t>
            </a:r>
            <a:r>
              <a:rPr lang="hr-HR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 </a:t>
            </a:r>
            <a:r>
              <a:rPr lang="hr-H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20.06.2025.</a:t>
            </a:r>
            <a:endParaRPr lang="hr-H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hr-H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Građevinska dozvola </a:t>
            </a:r>
            <a:r>
              <a:rPr lang="hr-HR" sz="28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 </a:t>
            </a:r>
            <a:r>
              <a:rPr lang="hr-HR" sz="36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- </a:t>
            </a:r>
            <a:r>
              <a:rPr lang="hr-H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prosinac 2025.</a:t>
            </a:r>
            <a:endParaRPr lang="hr-HR" sz="20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" lvl="0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hr-H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Izvedbeni projekt </a:t>
            </a:r>
            <a:r>
              <a:rPr lang="hr-HR" sz="28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hr-HR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  <a:p>
            <a:pPr marL="182880" lvl="0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hr-H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Dokumentacija o nabavi </a:t>
            </a:r>
            <a:r>
              <a:rPr lang="hr-HR" sz="2800" b="1" dirty="0">
                <a:solidFill>
                  <a:srgbClr val="92D05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</a:t>
            </a:r>
            <a:endParaRPr lang="hr-HR" sz="2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" lvl="0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endParaRPr lang="hr-HR" sz="2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  <a:sym typeface="Wingdings" panose="05000000000000000000" pitchFamily="2" charset="2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A18A31D-0D64-5746-9057-2B363B9FB1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6408393"/>
            <a:ext cx="5257800" cy="457723"/>
          </a:xfrm>
          <a:prstGeom prst="rect">
            <a:avLst/>
          </a:prstGeom>
        </p:spPr>
      </p:pic>
      <p:pic>
        <p:nvPicPr>
          <p:cNvPr id="4" name="Picture 3" descr="A picture containing outdoor, water, tree, river&#10;&#10;Description automatically generated">
            <a:extLst>
              <a:ext uri="{FF2B5EF4-FFF2-40B4-BE49-F238E27FC236}">
                <a16:creationId xmlns:a16="http://schemas.microsoft.com/office/drawing/2014/main" id="{8E89CA35-EDF2-710B-4A5B-C99D1A5494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4600" y="1132437"/>
            <a:ext cx="2556997" cy="1912753"/>
          </a:xfrm>
          <a:prstGeom prst="rect">
            <a:avLst/>
          </a:prstGeom>
        </p:spPr>
      </p:pic>
      <p:pic>
        <p:nvPicPr>
          <p:cNvPr id="6" name="Picture 5" descr="A group of people sitting at a table&#10;&#10;AI-generated content may be incorrect.">
            <a:extLst>
              <a:ext uri="{FF2B5EF4-FFF2-40B4-BE49-F238E27FC236}">
                <a16:creationId xmlns:a16="http://schemas.microsoft.com/office/drawing/2014/main" id="{C67A3403-9382-405A-EA89-FCD36389CD4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800" y="3357441"/>
            <a:ext cx="2069200" cy="116420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3D94DC9A-B56E-25F9-DBBC-CC219340A19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341421" y="4861401"/>
            <a:ext cx="1966358" cy="1233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3913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EF4814BC-798C-4A51-90FC-B91059B505E6}"/>
              </a:ext>
            </a:extLst>
          </p:cNvPr>
          <p:cNvSpPr txBox="1">
            <a:spLocks/>
          </p:cNvSpPr>
          <p:nvPr/>
        </p:nvSpPr>
        <p:spPr>
          <a:xfrm>
            <a:off x="152400" y="364946"/>
            <a:ext cx="6400800" cy="455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b="1" dirty="0">
                <a:solidFill>
                  <a:srgbClr val="292934"/>
                </a:solidFill>
                <a:latin typeface="Calibri" panose="020F0502020204030204"/>
              </a:rPr>
              <a:t>INSTITUCIONALNI OKVIR</a:t>
            </a:r>
            <a:endParaRPr lang="en-US" sz="1800" b="1" dirty="0">
              <a:solidFill>
                <a:srgbClr val="292934"/>
              </a:solidFill>
              <a:latin typeface="Calibri" panose="020F0502020204030204"/>
            </a:endParaRPr>
          </a:p>
        </p:txBody>
      </p:sp>
      <p:sp>
        <p:nvSpPr>
          <p:cNvPr id="11" name="Text Placeholder 2">
            <a:extLst>
              <a:ext uri="{FF2B5EF4-FFF2-40B4-BE49-F238E27FC236}">
                <a16:creationId xmlns:a16="http://schemas.microsoft.com/office/drawing/2014/main" id="{3BC15316-6EA3-45A9-80AD-7AF99F2F1B8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8451" y="1143000"/>
            <a:ext cx="8686800" cy="5029200"/>
          </a:xfrm>
        </p:spPr>
        <p:txBody>
          <a:bodyPr/>
          <a:lstStyle/>
          <a:p>
            <a:pPr marL="182880" lvl="0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hr-H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Europski okvir:</a:t>
            </a:r>
          </a:p>
          <a:p>
            <a:pPr marL="925407" lvl="1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hr-H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Europski sporazum o međunarodnom prijevozu opasnih tvari unutarnjim vodnim putovima (2021)</a:t>
            </a:r>
          </a:p>
          <a:p>
            <a:pPr marL="925407" lvl="1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hr-H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Direktiva 2008/68/EZ EUROPSKOG PARLAMENTA I VIJEĆA od 24. rujna 2008. o kopnenom prijevozu opasnih tvari</a:t>
            </a:r>
          </a:p>
          <a:p>
            <a:pPr marL="182880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hr-H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Nacionalni okvir:</a:t>
            </a:r>
          </a:p>
          <a:p>
            <a:pPr marL="925407" lvl="1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hr-H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Strategija razvitka riječnog prometa u Republici Hrvatskoj za razdoblje od 2022. do 2032. godine (NN 87/22) – Mjera 8.2.2 - </a:t>
            </a:r>
            <a:r>
              <a:rPr lang="hr-HR" sz="1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Izgradnja novih terminala za opasne tvari i specijaliziranih terminala te kapaciteta za gospodarenje otpadom</a:t>
            </a:r>
          </a:p>
          <a:p>
            <a:pPr marL="925407" lvl="1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pl-PL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Strategija prometnog razvoja RH 2017-2030 – Mjera 1.11 - </a:t>
            </a:r>
            <a:r>
              <a:rPr lang="pl-PL" sz="1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Terminali za opasne tvari i objekti za gospodarenje otpadom</a:t>
            </a:r>
          </a:p>
          <a:p>
            <a:pPr marL="925407" lvl="1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pl-PL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Strategija niskougljičnog razvoja Republike Hrvatske do 2030. s pogledom na 2050. godinu (NN 63/2021) - </a:t>
            </a:r>
            <a:r>
              <a:rPr lang="pl-PL" sz="1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6.3.3. Smjernice za niskougljični razvoj</a:t>
            </a:r>
          </a:p>
          <a:p>
            <a:pPr marL="925407" lvl="1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pl-PL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Zakon o uspostavi infrastrukture za alternativna goriva (NN 120/16, 63/22)</a:t>
            </a:r>
          </a:p>
          <a:p>
            <a:pPr marL="925407" lvl="1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hr-HR" sz="18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Nacionalni okvir politike za uspostavu infrastrukture i razvoj tržišta alternativnih goriva u prometu - </a:t>
            </a:r>
            <a:r>
              <a:rPr lang="hr-HR" sz="1800" i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Poglavlje 5. CILJEVI</a:t>
            </a:r>
            <a:endParaRPr lang="hr-HR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925407" lvl="1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endParaRPr lang="hr-HR" sz="1800" b="1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82880" lvl="0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endParaRPr lang="hr-HR" sz="1800" dirty="0">
              <a:solidFill>
                <a:srgbClr val="00206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CC63E6-A7FC-1B6E-6F62-FFD8A79409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6408393"/>
            <a:ext cx="5257800" cy="45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309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A5A500B-AE7C-ED31-4797-CD90E970B1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2F2D0EB6-358F-73DB-DCC4-FB33D081076D}"/>
              </a:ext>
            </a:extLst>
          </p:cNvPr>
          <p:cNvSpPr txBox="1">
            <a:spLocks/>
          </p:cNvSpPr>
          <p:nvPr/>
        </p:nvSpPr>
        <p:spPr>
          <a:xfrm>
            <a:off x="152400" y="364946"/>
            <a:ext cx="8153400" cy="4552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b="1" dirty="0">
                <a:solidFill>
                  <a:srgbClr val="292934"/>
                </a:solidFill>
                <a:latin typeface="Calibri" panose="020F0502020204030204"/>
              </a:rPr>
              <a:t>KONCEPT TERMINALA ZA OPASNE TERETE U LUCI SLAVONSKI BROD</a:t>
            </a:r>
            <a:endParaRPr lang="en-US" sz="1800" b="1" dirty="0">
              <a:solidFill>
                <a:srgbClr val="292934"/>
              </a:solidFill>
              <a:latin typeface="Calibri" panose="020F0502020204030204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1F76FE5-6A81-30CB-8391-4AC9547234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6408393"/>
            <a:ext cx="5257800" cy="457723"/>
          </a:xfrm>
          <a:prstGeom prst="rect">
            <a:avLst/>
          </a:prstGeom>
        </p:spPr>
      </p:pic>
      <p:sp>
        <p:nvSpPr>
          <p:cNvPr id="5" name="Text Placeholder 2">
            <a:extLst>
              <a:ext uri="{FF2B5EF4-FFF2-40B4-BE49-F238E27FC236}">
                <a16:creationId xmlns:a16="http://schemas.microsoft.com/office/drawing/2014/main" id="{3D1FFACF-FFAD-08C0-88D9-B223EDF6A33E}"/>
              </a:ext>
            </a:extLst>
          </p:cNvPr>
          <p:cNvSpPr txBox="1">
            <a:spLocks/>
          </p:cNvSpPr>
          <p:nvPr/>
        </p:nvSpPr>
        <p:spPr>
          <a:xfrm>
            <a:off x="196759" y="1219200"/>
            <a:ext cx="4407568" cy="4876800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 vert="horz" wrap="square" lIns="0" tIns="0" rIns="0" bIns="0" rtlCol="0">
            <a:noAutofit/>
          </a:bodyPr>
          <a:lstStyle>
            <a:lvl1pPr marL="0" indent="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Tx/>
              <a:buNone/>
              <a:defRPr sz="2200" kern="1200" baseline="0">
                <a:solidFill>
                  <a:srgbClr val="006600"/>
                </a:solidFill>
                <a:latin typeface="Calibri Light" panose="020F0302020204030204" pitchFamily="34" charset="0"/>
                <a:ea typeface="+mn-ea"/>
                <a:cs typeface="+mn-cs"/>
              </a:defRPr>
            </a:lvl1pPr>
            <a:lvl2pPr marL="742527" indent="-285588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Wingdings" pitchFamily="2" charset="2"/>
              <a:buChar char=""/>
              <a:defRPr sz="2000" kern="12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2pPr>
            <a:lvl3pPr marL="1142349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3pPr>
            <a:lvl4pPr marL="1599288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4pPr>
            <a:lvl5pPr marL="2056227" indent="-228470" algn="l" defTabSz="913878" rtl="0" eaLnBrk="1" latinLnBrk="0" hangingPunct="1">
              <a:spcBef>
                <a:spcPct val="20000"/>
              </a:spcBef>
              <a:buClr>
                <a:schemeClr val="accent1"/>
              </a:buClr>
              <a:buFont typeface="Trebuchet MS" pitchFamily="34" charset="0"/>
              <a:buChar char="&gt;"/>
              <a:defRPr sz="1800" kern="1200">
                <a:solidFill>
                  <a:schemeClr val="accent6">
                    <a:lumMod val="50000"/>
                  </a:schemeClr>
                </a:solidFill>
                <a:latin typeface="Calibri Light" panose="020F0302020204030204" pitchFamily="34" charset="0"/>
                <a:ea typeface="+mn-ea"/>
                <a:cs typeface="+mn-cs"/>
              </a:defRPr>
            </a:lvl5pPr>
            <a:lvl6pPr marL="251316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010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7047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3986" indent="-228470" algn="l" defTabSz="913878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2880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Razmatrano više modela funkcioniranja TOT LUSB</a:t>
            </a:r>
          </a:p>
          <a:p>
            <a:pPr marL="182880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hr-H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Usvojen Model 1:</a:t>
            </a:r>
          </a:p>
          <a:p>
            <a:pPr defTabSz="914400">
              <a:buClr>
                <a:srgbClr val="93A299"/>
              </a:buClr>
              <a:buSzPct val="85000"/>
              <a:defRPr/>
            </a:pPr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doprema energenata autocisternama, prekrcaj u spremnike te daljnja otprema prema brodovima za vlastitu potrošnju (terminal kao opskrbna točka pogonskim gorivom, doprema kopnenim putem)</a:t>
            </a:r>
          </a:p>
          <a:p>
            <a:pPr marL="182880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hr-H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Energenti:</a:t>
            </a:r>
          </a:p>
          <a:p>
            <a:pPr marL="182880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Dizel/biodizel – putem fiksnih spremnika</a:t>
            </a:r>
          </a:p>
          <a:p>
            <a:pPr marL="182880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bioplin/vodik – infrastruktura za pretovar s autocisterni/kamiona</a:t>
            </a:r>
          </a:p>
          <a:p>
            <a:pPr marL="182880" indent="-182880" defTabSz="914400">
              <a:buClr>
                <a:srgbClr val="93A299"/>
              </a:buClr>
              <a:buSzPct val="85000"/>
              <a:buFont typeface="Arial" pitchFamily="34" charset="0"/>
              <a:buChar char="•"/>
              <a:defRPr/>
            </a:pPr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El. energija – priključak za opskrbu/punjenje</a:t>
            </a: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2BAA4E80-0572-B4A1-EA3A-B585E8FCCD7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937" t="2491" r="6139" b="2593"/>
          <a:stretch/>
        </p:blipFill>
        <p:spPr bwMode="auto">
          <a:xfrm>
            <a:off x="4817675" y="1390796"/>
            <a:ext cx="4129566" cy="4446986"/>
          </a:xfrm>
          <a:prstGeom prst="rect">
            <a:avLst/>
          </a:prstGeom>
          <a:ln>
            <a:solidFill>
              <a:schemeClr val="tx2"/>
            </a:solidFill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91831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BF070B7-AA62-FFB1-445B-288DBF1861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4763" y="157163"/>
            <a:ext cx="8158163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dirty="0">
                <a:solidFill>
                  <a:srgbClr val="292934"/>
                </a:solidFill>
                <a:latin typeface="Calibri" panose="020F0502020204030204"/>
              </a:rPr>
              <a:t>terminal za opasne terete – OSNOVNE TEHNIČKE ODREDNICE</a:t>
            </a:r>
            <a:endParaRPr lang="en-US" sz="1800" b="1" dirty="0">
              <a:solidFill>
                <a:srgbClr val="292934"/>
              </a:solidFill>
              <a:latin typeface="Calibri" panose="020F0502020204030204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623A94-9C49-D8E9-9512-7198FA2427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934"/>
          <a:stretch/>
        </p:blipFill>
        <p:spPr>
          <a:xfrm>
            <a:off x="163448" y="1307756"/>
            <a:ext cx="4312884" cy="4800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927801-8409-95F8-3C7E-4199F11AE32B}"/>
              </a:ext>
            </a:extLst>
          </p:cNvPr>
          <p:cNvSpPr txBox="1"/>
          <p:nvPr/>
        </p:nvSpPr>
        <p:spPr>
          <a:xfrm>
            <a:off x="4497114" y="1360960"/>
            <a:ext cx="4504220" cy="46941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lIns="76794" tIns="38397" rIns="76794" bIns="38397" rtlCol="0">
            <a:spAutoFit/>
          </a:bodyPr>
          <a:lstStyle/>
          <a:p>
            <a:r>
              <a:rPr lang="hr-HR" sz="20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Faza 1</a:t>
            </a:r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Vertikalna obala duljine 100 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Građevinski radovi na cjelokupnom terminalu (interne prometnice i površine, ulazno-izlazna zona, parkirališta, rekonstrukcija </a:t>
            </a:r>
            <a:r>
              <a:rPr lang="hr-HR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želj</a:t>
            </a:r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pruge).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Sanacija klizišta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Spremnici dizela/biodizela sa popratnom infrastrukturom (</a:t>
            </a:r>
            <a:r>
              <a:rPr lang="hr-HR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istakalište</a:t>
            </a:r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pumpna stanica, </a:t>
            </a:r>
            <a:r>
              <a:rPr lang="hr-HR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utakačka</a:t>
            </a:r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mjesta, cjevovodi)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Infrastruktura za pretovar bioplina/vodika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Oprema za prihvat otpada sa plovila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Oprema za priključak el. </a:t>
            </a:r>
            <a:r>
              <a:rPr lang="hr-HR" sz="2000" dirty="0" err="1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</a:t>
            </a:r>
            <a:r>
              <a:rPr lang="hr-HR" sz="2000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energijom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FA953C5-8EC3-DA29-29EE-895EE78220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6408393"/>
            <a:ext cx="5257800" cy="457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5576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0FE7815-4CC2-DD01-52D1-3CD0BC28184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4B88DB50-3078-B3B5-355F-53FAF1A5472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4763" y="157163"/>
            <a:ext cx="6597651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dirty="0">
                <a:solidFill>
                  <a:srgbClr val="292934"/>
                </a:solidFill>
                <a:latin typeface="Calibri" panose="020F0502020204030204"/>
              </a:rPr>
              <a:t>terminal za opasne terete – SITUACIJSKI PRIKAZ</a:t>
            </a:r>
            <a:endParaRPr lang="en-US" sz="1800" b="1" dirty="0">
              <a:solidFill>
                <a:srgbClr val="292934"/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814DC0-8FB4-8008-B0EC-B99B645F9F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6408393"/>
            <a:ext cx="5257800" cy="45772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8DF47AD-BA97-85C9-5726-223E17F783D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10042" b="9660"/>
          <a:stretch>
            <a:fillRect/>
          </a:stretch>
        </p:blipFill>
        <p:spPr>
          <a:xfrm>
            <a:off x="1143000" y="990600"/>
            <a:ext cx="6477000" cy="5304147"/>
          </a:xfrm>
          <a:prstGeom prst="rect">
            <a:avLst/>
          </a:prstGeom>
        </p:spPr>
      </p:pic>
      <p:sp>
        <p:nvSpPr>
          <p:cNvPr id="12" name="Diamond 11">
            <a:extLst>
              <a:ext uri="{FF2B5EF4-FFF2-40B4-BE49-F238E27FC236}">
                <a16:creationId xmlns:a16="http://schemas.microsoft.com/office/drawing/2014/main" id="{74EDE828-361E-9E94-D713-BDFD716B9A4D}"/>
              </a:ext>
            </a:extLst>
          </p:cNvPr>
          <p:cNvSpPr/>
          <p:nvPr/>
        </p:nvSpPr>
        <p:spPr>
          <a:xfrm>
            <a:off x="6172200" y="2819400"/>
            <a:ext cx="152400" cy="2286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0" name="Diamond 19">
            <a:extLst>
              <a:ext uri="{FF2B5EF4-FFF2-40B4-BE49-F238E27FC236}">
                <a16:creationId xmlns:a16="http://schemas.microsoft.com/office/drawing/2014/main" id="{C4166E5C-6A3B-DAB2-0D67-22ACC081A102}"/>
              </a:ext>
            </a:extLst>
          </p:cNvPr>
          <p:cNvSpPr/>
          <p:nvPr/>
        </p:nvSpPr>
        <p:spPr>
          <a:xfrm>
            <a:off x="5257800" y="1371600"/>
            <a:ext cx="152400" cy="2286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1" name="Diamond 20">
            <a:extLst>
              <a:ext uri="{FF2B5EF4-FFF2-40B4-BE49-F238E27FC236}">
                <a16:creationId xmlns:a16="http://schemas.microsoft.com/office/drawing/2014/main" id="{B001F4D8-0305-2E11-0C5C-C13DFD6B9991}"/>
              </a:ext>
            </a:extLst>
          </p:cNvPr>
          <p:cNvSpPr/>
          <p:nvPr/>
        </p:nvSpPr>
        <p:spPr>
          <a:xfrm>
            <a:off x="4219864" y="2286000"/>
            <a:ext cx="152400" cy="2286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2" name="Diamond 21">
            <a:extLst>
              <a:ext uri="{FF2B5EF4-FFF2-40B4-BE49-F238E27FC236}">
                <a16:creationId xmlns:a16="http://schemas.microsoft.com/office/drawing/2014/main" id="{0566E471-D4CF-A04E-0AB8-EBD9EA6C4B9F}"/>
              </a:ext>
            </a:extLst>
          </p:cNvPr>
          <p:cNvSpPr/>
          <p:nvPr/>
        </p:nvSpPr>
        <p:spPr>
          <a:xfrm>
            <a:off x="3217862" y="2498436"/>
            <a:ext cx="152400" cy="2286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3" name="Diamond 22">
            <a:extLst>
              <a:ext uri="{FF2B5EF4-FFF2-40B4-BE49-F238E27FC236}">
                <a16:creationId xmlns:a16="http://schemas.microsoft.com/office/drawing/2014/main" id="{04EE64B0-B289-8206-A7F9-FE3C1E530473}"/>
              </a:ext>
            </a:extLst>
          </p:cNvPr>
          <p:cNvSpPr/>
          <p:nvPr/>
        </p:nvSpPr>
        <p:spPr>
          <a:xfrm>
            <a:off x="3733800" y="3733800"/>
            <a:ext cx="152400" cy="2286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4" name="Diamond 23">
            <a:extLst>
              <a:ext uri="{FF2B5EF4-FFF2-40B4-BE49-F238E27FC236}">
                <a16:creationId xmlns:a16="http://schemas.microsoft.com/office/drawing/2014/main" id="{D3FC7522-A223-671D-FB90-2B51AC55A6EB}"/>
              </a:ext>
            </a:extLst>
          </p:cNvPr>
          <p:cNvSpPr/>
          <p:nvPr/>
        </p:nvSpPr>
        <p:spPr>
          <a:xfrm>
            <a:off x="4419600" y="5486400"/>
            <a:ext cx="152400" cy="2286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5" name="Diamond 24">
            <a:extLst>
              <a:ext uri="{FF2B5EF4-FFF2-40B4-BE49-F238E27FC236}">
                <a16:creationId xmlns:a16="http://schemas.microsoft.com/office/drawing/2014/main" id="{4368A53A-7549-64C0-1178-8F853A536F67}"/>
              </a:ext>
            </a:extLst>
          </p:cNvPr>
          <p:cNvSpPr/>
          <p:nvPr/>
        </p:nvSpPr>
        <p:spPr>
          <a:xfrm>
            <a:off x="2667000" y="4724400"/>
            <a:ext cx="152400" cy="2286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id="{695BB2B8-DF93-A870-CF6B-704EFC4C0D61}"/>
              </a:ext>
            </a:extLst>
          </p:cNvPr>
          <p:cNvSpPr/>
          <p:nvPr/>
        </p:nvSpPr>
        <p:spPr>
          <a:xfrm>
            <a:off x="5410200" y="4267200"/>
            <a:ext cx="152400" cy="2286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7" name="Diamond 26">
            <a:extLst>
              <a:ext uri="{FF2B5EF4-FFF2-40B4-BE49-F238E27FC236}">
                <a16:creationId xmlns:a16="http://schemas.microsoft.com/office/drawing/2014/main" id="{DDECBEF4-2A4C-6A7D-DAB9-E2DBDC097166}"/>
              </a:ext>
            </a:extLst>
          </p:cNvPr>
          <p:cNvSpPr/>
          <p:nvPr/>
        </p:nvSpPr>
        <p:spPr>
          <a:xfrm>
            <a:off x="5444836" y="3685309"/>
            <a:ext cx="152400" cy="2286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8" name="Diamond 27">
            <a:extLst>
              <a:ext uri="{FF2B5EF4-FFF2-40B4-BE49-F238E27FC236}">
                <a16:creationId xmlns:a16="http://schemas.microsoft.com/office/drawing/2014/main" id="{33B95474-086A-552A-51DF-38F49EF32174}"/>
              </a:ext>
            </a:extLst>
          </p:cNvPr>
          <p:cNvSpPr/>
          <p:nvPr/>
        </p:nvSpPr>
        <p:spPr>
          <a:xfrm>
            <a:off x="6324600" y="3752273"/>
            <a:ext cx="152400" cy="2286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29" name="Diamond 28">
            <a:extLst>
              <a:ext uri="{FF2B5EF4-FFF2-40B4-BE49-F238E27FC236}">
                <a16:creationId xmlns:a16="http://schemas.microsoft.com/office/drawing/2014/main" id="{200B8F0D-4083-EE9B-92C6-857D735E5827}"/>
              </a:ext>
            </a:extLst>
          </p:cNvPr>
          <p:cNvSpPr/>
          <p:nvPr/>
        </p:nvSpPr>
        <p:spPr>
          <a:xfrm>
            <a:off x="4597833" y="4316846"/>
            <a:ext cx="152400" cy="2286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0" name="Diamond 29">
            <a:extLst>
              <a:ext uri="{FF2B5EF4-FFF2-40B4-BE49-F238E27FC236}">
                <a16:creationId xmlns:a16="http://schemas.microsoft.com/office/drawing/2014/main" id="{CA851267-E1AF-D146-FF86-7F73BADC211D}"/>
              </a:ext>
            </a:extLst>
          </p:cNvPr>
          <p:cNvSpPr/>
          <p:nvPr/>
        </p:nvSpPr>
        <p:spPr>
          <a:xfrm>
            <a:off x="7315200" y="4953000"/>
            <a:ext cx="152400" cy="2286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1" name="Diamond 30">
            <a:extLst>
              <a:ext uri="{FF2B5EF4-FFF2-40B4-BE49-F238E27FC236}">
                <a16:creationId xmlns:a16="http://schemas.microsoft.com/office/drawing/2014/main" id="{2CCFCF64-C95C-E872-3030-6FDAFB97F58A}"/>
              </a:ext>
            </a:extLst>
          </p:cNvPr>
          <p:cNvSpPr/>
          <p:nvPr/>
        </p:nvSpPr>
        <p:spPr>
          <a:xfrm>
            <a:off x="1360055" y="5867400"/>
            <a:ext cx="152400" cy="2286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3" name="Diamond 2">
            <a:extLst>
              <a:ext uri="{FF2B5EF4-FFF2-40B4-BE49-F238E27FC236}">
                <a16:creationId xmlns:a16="http://schemas.microsoft.com/office/drawing/2014/main" id="{D3B9B161-3FE9-33E3-C75B-03C8B730CF70}"/>
              </a:ext>
            </a:extLst>
          </p:cNvPr>
          <p:cNvSpPr/>
          <p:nvPr/>
        </p:nvSpPr>
        <p:spPr>
          <a:xfrm>
            <a:off x="2514600" y="3866573"/>
            <a:ext cx="152400" cy="228600"/>
          </a:xfrm>
          <a:prstGeom prst="diamond">
            <a:avLst/>
          </a:prstGeom>
          <a:solidFill>
            <a:srgbClr val="FF0000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66167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2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B9F51E9-3582-369B-03E7-AA95DEAB9E6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C4FF594-52CC-F627-40E3-52431B88BC6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4763" y="157163"/>
            <a:ext cx="6597651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dirty="0">
                <a:solidFill>
                  <a:srgbClr val="292934"/>
                </a:solidFill>
                <a:latin typeface="Calibri" panose="020F0502020204030204"/>
              </a:rPr>
              <a:t>terminal za opasne terete – POPREČNI PRESJECI</a:t>
            </a:r>
            <a:endParaRPr lang="en-US" sz="1800" b="1" dirty="0">
              <a:solidFill>
                <a:srgbClr val="292934"/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7A2AD6C-E1E5-34F8-9894-4910660B81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5000" y="6408393"/>
            <a:ext cx="5257800" cy="457723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F22298E-EC3F-551A-275A-35A1388AB7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2400" y="1219200"/>
            <a:ext cx="7567316" cy="305588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DEED334-FA30-CB31-EF8C-736BB89A5DD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8660" y="3429000"/>
            <a:ext cx="3025402" cy="2552921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0CC4A4-5639-5146-B85A-D6F82090861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4227" y="1190034"/>
            <a:ext cx="2987299" cy="2857748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BED1CE9-4D5A-6E13-09D0-F32081687A1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54592" y="3763224"/>
            <a:ext cx="2972058" cy="2286198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1210097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8BF070B7-AA62-FFB1-445B-288DBF1861D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-4763" y="157163"/>
            <a:ext cx="6597651" cy="685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1800" dirty="0">
                <a:solidFill>
                  <a:srgbClr val="292934"/>
                </a:solidFill>
                <a:latin typeface="Calibri" panose="020F0502020204030204"/>
              </a:rPr>
              <a:t>Kratkoročni investicijski program projekta</a:t>
            </a:r>
            <a:endParaRPr lang="en-US" sz="1800" b="1" dirty="0">
              <a:solidFill>
                <a:srgbClr val="292934"/>
              </a:solidFill>
              <a:latin typeface="Calibri" panose="020F0502020204030204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7148922B-0256-7A39-91A3-7D8C1FF55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6408393"/>
            <a:ext cx="5257800" cy="457723"/>
          </a:xfrm>
          <a:prstGeom prst="rect">
            <a:avLst/>
          </a:prstGeom>
        </p:spPr>
      </p:pic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F1599308-E1EE-DA00-83BE-1EB18F63DD9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79635759"/>
              </p:ext>
            </p:extLst>
          </p:nvPr>
        </p:nvGraphicFramePr>
        <p:xfrm>
          <a:off x="304800" y="1219200"/>
          <a:ext cx="8425767" cy="4513073"/>
        </p:xfrm>
        <a:graphic>
          <a:graphicData uri="http://schemas.openxmlformats.org/drawingml/2006/table">
            <a:tbl>
              <a:tblPr firstRow="1" firstCol="1" bandRow="1"/>
              <a:tblGrid>
                <a:gridCol w="3284363">
                  <a:extLst>
                    <a:ext uri="{9D8B030D-6E8A-4147-A177-3AD203B41FA5}">
                      <a16:colId xmlns:a16="http://schemas.microsoft.com/office/drawing/2014/main" val="3141052462"/>
                    </a:ext>
                  </a:extLst>
                </a:gridCol>
                <a:gridCol w="1980056">
                  <a:extLst>
                    <a:ext uri="{9D8B030D-6E8A-4147-A177-3AD203B41FA5}">
                      <a16:colId xmlns:a16="http://schemas.microsoft.com/office/drawing/2014/main" val="1824986663"/>
                    </a:ext>
                  </a:extLst>
                </a:gridCol>
                <a:gridCol w="1980056">
                  <a:extLst>
                    <a:ext uri="{9D8B030D-6E8A-4147-A177-3AD203B41FA5}">
                      <a16:colId xmlns:a16="http://schemas.microsoft.com/office/drawing/2014/main" val="2864001951"/>
                    </a:ext>
                  </a:extLst>
                </a:gridCol>
                <a:gridCol w="1181292">
                  <a:extLst>
                    <a:ext uri="{9D8B030D-6E8A-4147-A177-3AD203B41FA5}">
                      <a16:colId xmlns:a16="http://schemas.microsoft.com/office/drawing/2014/main" val="3441031916"/>
                    </a:ext>
                  </a:extLst>
                </a:gridCol>
              </a:tblGrid>
              <a:tr h="56895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Ugovor / komponenta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Procijenjena investicija (EUR) bez nepredviđenih troškova bez </a:t>
                      </a:r>
                      <a:r>
                        <a:rPr lang="hr-HR" sz="1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PDV-a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Procijenjena investicija (EUR) bez nepredviđenih troškova s </a:t>
                      </a:r>
                      <a:r>
                        <a:rPr lang="hr-HR" sz="1000" b="1">
                          <a:solidFill>
                            <a:srgbClr val="FF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PDV-om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Vrsta ugovora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5D9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8087401"/>
                  </a:ext>
                </a:extLst>
              </a:tr>
              <a:tr h="3755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Ugovor 1 - Upravljanje projektom građenja TOT LUSB: Vanjski stručnjaci Jedinice za provedbu projekta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349.800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437.250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row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Ugovor o pružanju usluga prema ZJN i ZOO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6354400"/>
                  </a:ext>
                </a:extLst>
              </a:tr>
              <a:tr h="3755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Komponenta E.1 - Upravljanje projektom: vanjski stručnjaci Jedinice za provedbu projekta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349.800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437.250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36365293"/>
                  </a:ext>
                </a:extLst>
              </a:tr>
              <a:tr h="1820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Ugovor 2 - Nadzor nad izgradnjom TOT LUSB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896.920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1.121.150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3562302"/>
                  </a:ext>
                </a:extLst>
              </a:tr>
              <a:tr h="3755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Komponenta B: Usluge stručnog nadzora nad izvođenjem radova za projekt izgradnje terminala za opasne terete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896.920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1.121.150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25400628"/>
                  </a:ext>
                </a:extLst>
              </a:tr>
              <a:tr h="1820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Ugovor 3 - Promidžba i vidljivost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50.000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62.500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92241276"/>
                  </a:ext>
                </a:extLst>
              </a:tr>
              <a:tr h="18208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Komponenta D: Promidžba i vidljivost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50.000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62.500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36304220"/>
                  </a:ext>
                </a:extLst>
              </a:tr>
              <a:tr h="3755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Ugovor 4 -Izgradnja terminala za opasne terete u luci Slavonski Brod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22.799.413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28.499.266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Ugovor o građenju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Ili FIDIC Crvena knjiga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6B8B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58209161"/>
                  </a:ext>
                </a:extLst>
              </a:tr>
              <a:tr h="3755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Komponenta A: Izgradnja terminala za opasne terete u luci Slavonski Brod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22.799.413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28.499.266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92014649"/>
                  </a:ext>
                </a:extLst>
              </a:tr>
              <a:tr h="568952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Komponenta E.2 - Upravljanje izgradnjom TOT LUSB - djelatnici Korisnika Projekta u sklopu Jedinice za provedbu projekta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207.899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207.899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Nadoknada troškova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160746"/>
                  </a:ext>
                </a:extLst>
              </a:tr>
              <a:tr h="3755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Komponenta E: Troškovi pristojbi/doprinosa za potrebe ishođenja akata gradnje, početka i završetka gradnje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80.000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100.000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Nadoknada troškova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8645890"/>
                  </a:ext>
                </a:extLst>
              </a:tr>
              <a:tr h="375517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Nepredviđeni troškovi prihvatljivih troškova Projekta (EUR)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2.438.403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3.042.807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/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2387466"/>
                  </a:ext>
                </a:extLst>
              </a:tr>
              <a:tr h="200304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100" b="1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Ukupni prihvatljivi troškovi Projekta (EUR)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26.822.435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100" b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33.470.872 </a:t>
                      </a:r>
                      <a:endParaRPr lang="en-GB" sz="110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  <a:buNone/>
                      </a:pPr>
                      <a:r>
                        <a:rPr lang="hr-HR" sz="10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Calibri" panose="020F0502020204030204" pitchFamily="34" charset="0"/>
                        </a:rPr>
                        <a:t> </a:t>
                      </a:r>
                      <a:endParaRPr lang="en-GB" sz="1100" dirty="0">
                        <a:effectLst/>
                        <a:latin typeface="Calibri" panose="020F0502020204030204" pitchFamily="34" charset="0"/>
                        <a:ea typeface="PMingLiU" panose="02020500000000000000" pitchFamily="18" charset="-120"/>
                        <a:cs typeface="Times New Roman" panose="02020603050405020304" pitchFamily="18" charset="0"/>
                      </a:endParaRPr>
                    </a:p>
                  </a:txBody>
                  <a:tcPr marL="67947" marR="67947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B8CCE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967449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627337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entralEurope_iService">
  <a:themeElements>
    <a:clrScheme name="Central Europe">
      <a:dk1>
        <a:srgbClr val="4D4D4E"/>
      </a:dk1>
      <a:lt1>
        <a:sysClr val="window" lastClr="FFFFFF"/>
      </a:lt1>
      <a:dk2>
        <a:srgbClr val="7B7B7B"/>
      </a:dk2>
      <a:lt2>
        <a:srgbClr val="A6A6A6"/>
      </a:lt2>
      <a:accent1>
        <a:srgbClr val="7E93A5"/>
      </a:accent1>
      <a:accent2>
        <a:srgbClr val="7D8B8A"/>
      </a:accent2>
      <a:accent3>
        <a:srgbClr val="8A8A8A"/>
      </a:accent3>
      <a:accent4>
        <a:srgbClr val="90ABAB"/>
      </a:accent4>
      <a:accent5>
        <a:srgbClr val="C8D3D8"/>
      </a:accent5>
      <a:accent6>
        <a:srgbClr val="4D4933"/>
      </a:accent6>
      <a:hlink>
        <a:srgbClr val="7E93A5"/>
      </a:hlink>
      <a:folHlink>
        <a:srgbClr val="7E93A5"/>
      </a:folHlink>
    </a:clrScheme>
    <a:fontScheme name="Central Europe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lIns="76794" tIns="38397" rIns="76794" bIns="38397" rtlCol="0">
        <a:spAutoFit/>
      </a:bodyPr>
      <a:lstStyle>
        <a:defPPr>
          <a:defRPr sz="2200" b="1" dirty="0" smtClean="0">
            <a:solidFill>
              <a:schemeClr val="accent1"/>
            </a:solidFill>
            <a:latin typeface="Trebuchet MS" pitchFamily="34" charset="0"/>
            <a:cs typeface="Raleway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5527</TotalTime>
  <Words>921</Words>
  <Application>Microsoft Office PowerPoint</Application>
  <PresentationFormat>On-screen Show (4:3)</PresentationFormat>
  <Paragraphs>150</Paragraphs>
  <Slides>20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Calibri</vt:lpstr>
      <vt:lpstr>Calibri Light</vt:lpstr>
      <vt:lpstr>Trebuchet MS</vt:lpstr>
      <vt:lpstr>Wingdings</vt:lpstr>
      <vt:lpstr>Wingdings 2</vt:lpstr>
      <vt:lpstr>CentralEurope_iService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terminal za opasne terete – OSNOVNE TEHNIČKE ODREDNICE</vt:lpstr>
      <vt:lpstr>terminal za opasne terete – SITUACIJSKI PRIKAZ</vt:lpstr>
      <vt:lpstr>terminal za opasne terete – POPREČNI PRESJECI</vt:lpstr>
      <vt:lpstr>Kratkoročni investicijski program projekta</vt:lpstr>
      <vt:lpstr>PLAN PROVEDBe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</dc:creator>
  <cp:lastModifiedBy>Igor Tadić</cp:lastModifiedBy>
  <cp:revision>695</cp:revision>
  <cp:lastPrinted>2021-07-14T17:46:25Z</cp:lastPrinted>
  <dcterms:created xsi:type="dcterms:W3CDTF">2006-08-16T00:00:00Z</dcterms:created>
  <dcterms:modified xsi:type="dcterms:W3CDTF">2025-12-08T06:56:30Z</dcterms:modified>
</cp:coreProperties>
</file>